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handoutMasterIdLst>
    <p:handoutMasterId r:id="rId66"/>
  </p:handoutMasterIdLst>
  <p:sldIdLst>
    <p:sldId id="256" r:id="rId2"/>
    <p:sldId id="271" r:id="rId3"/>
    <p:sldId id="283" r:id="rId4"/>
    <p:sldId id="284" r:id="rId5"/>
    <p:sldId id="285" r:id="rId6"/>
    <p:sldId id="286" r:id="rId7"/>
    <p:sldId id="287" r:id="rId8"/>
    <p:sldId id="288" r:id="rId9"/>
    <p:sldId id="290" r:id="rId10"/>
    <p:sldId id="289" r:id="rId11"/>
    <p:sldId id="291" r:id="rId12"/>
    <p:sldId id="292" r:id="rId13"/>
    <p:sldId id="293" r:id="rId14"/>
    <p:sldId id="294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8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317" r:id="rId36"/>
    <p:sldId id="318" r:id="rId37"/>
    <p:sldId id="319" r:id="rId38"/>
    <p:sldId id="320" r:id="rId39"/>
    <p:sldId id="321" r:id="rId40"/>
    <p:sldId id="322" r:id="rId41"/>
    <p:sldId id="323" r:id="rId42"/>
    <p:sldId id="324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1" r:id="rId57"/>
    <p:sldId id="340" r:id="rId58"/>
    <p:sldId id="342" r:id="rId59"/>
    <p:sldId id="343" r:id="rId60"/>
    <p:sldId id="344" r:id="rId61"/>
    <p:sldId id="345" r:id="rId62"/>
    <p:sldId id="346" r:id="rId63"/>
    <p:sldId id="282" r:id="rId6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시작" id="{E75E278A-FF0E-49A4-B170-79828D63BBAD}">
          <p14:sldIdLst>
            <p14:sldId id="256"/>
          </p14:sldIdLst>
        </p14:section>
        <p14:section name="디자인, 모핑, 주석 달기, 공동 작업, 입력하세요" id="{B9B51309-D148-4332-87C2-07BE32FBCA3B}">
          <p14:sldIdLst>
            <p14:sldId id="271"/>
            <p14:sldId id="283"/>
            <p14:sldId id="284"/>
            <p14:sldId id="285"/>
            <p14:sldId id="286"/>
            <p14:sldId id="287"/>
            <p14:sldId id="288"/>
            <p14:sldId id="290"/>
            <p14:sldId id="289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</p14:sldIdLst>
        </p14:section>
        <p14:section name="자세한 정보" id="{2CC34DB2-6590-42C0-AD4B-A04C6060184E}">
          <p14:sldIdLst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1"/>
            <p14:sldId id="340"/>
            <p14:sldId id="342"/>
            <p14:sldId id="343"/>
            <p14:sldId id="344"/>
            <p14:sldId id="345"/>
            <p14:sldId id="346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3922"/>
    <a:srgbClr val="D24726"/>
    <a:srgbClr val="404040"/>
    <a:srgbClr val="FF9B45"/>
    <a:srgbClr val="DD462F"/>
    <a:srgbClr val="F8CFB6"/>
    <a:srgbClr val="F8CAB6"/>
    <a:srgbClr val="F5F5F5"/>
    <a:srgbClr val="F2F2F2"/>
    <a:srgbClr val="D2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214" autoAdjust="0"/>
  </p:normalViewPr>
  <p:slideViewPr>
    <p:cSldViewPr snapToGrid="0">
      <p:cViewPr varScale="1">
        <p:scale>
          <a:sx n="104" d="100"/>
          <a:sy n="104" d="100"/>
        </p:scale>
        <p:origin x="72" y="306"/>
      </p:cViewPr>
      <p:guideLst>
        <p:guide orient="horz" pos="213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40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15F40D-08A2-4F84-B4A2-2F9EBAB934A1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2019년 9월 19일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27FEE97-95E1-4DDA-8A0E-0C18B2A24C80}" type="datetime4">
              <a:rPr lang="ko-KR" altLang="en-US" smtClean="0"/>
              <a:t>2019년 9월 19일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F61EA0F-A667-4B49-8422-0062BC55E249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176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8114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084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36259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31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59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2092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698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03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7444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8233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1592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2290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610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58390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70791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86232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5627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1735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004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7202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3257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98483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078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62749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79930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0273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3181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710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06811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90359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43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751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44463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49707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3473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6534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2971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5507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8335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2232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1769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60377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4431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9987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8582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078241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38399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62799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54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988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55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58895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29296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8308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87281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124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18870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60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4203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969265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26236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슬라이드 쇼 모드에서 화살표를 선택하여 링크를 방문하세요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63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780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35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6195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8518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smtClean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smtClean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smtClean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smtClean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smtClean="0"/>
              <a:t>다섯째 수준</a:t>
            </a:r>
            <a:endParaRPr lang="ko-KR" altLang="en-US" dirty="0"/>
          </a:p>
        </p:txBody>
      </p:sp>
      <p:sp>
        <p:nvSpPr>
          <p:cNvPr id="6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740453F-43DC-4E2B-83CA-0466E6592885}" type="datetime4">
              <a:rPr lang="ko-KR" altLang="en-US" smtClean="0"/>
              <a:t>2019년 9월 20일</a:t>
            </a:fld>
            <a:endParaRPr lang="ko-KR" altLang="en-US" dirty="0"/>
          </a:p>
        </p:txBody>
      </p:sp>
      <p:sp>
        <p:nvSpPr>
          <p:cNvPr id="7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FinalCompany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마스터 텍스트 스타일 편집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둘째 수준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셋째 수준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넷째 수준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ko-KR" altLang="en-US" sz="1800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marL="228600" lvl="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둘째 수준</a:t>
            </a:r>
          </a:p>
          <a:p>
            <a:pPr marL="685800" lvl="1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셋째 수준</a:t>
            </a:r>
          </a:p>
          <a:p>
            <a:pPr marL="1143000" lvl="2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넷째 수준</a:t>
            </a:r>
          </a:p>
          <a:p>
            <a:pPr marL="1600200" lvl="3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9496" y="6212498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551766E5-9B89-4B8F-A6A2-AA72EEE9A560}" type="datetime4">
              <a:rPr lang="ko-KR" altLang="en-US" smtClean="0"/>
              <a:t>2019년 9월 20일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smtClean="0"/>
              <a:t>FinalCompany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860EDB8-5305-433F-BE41-D7A86D811DB3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cxnSp>
        <p:nvCxnSpPr>
          <p:cNvPr id="8" name="직선 연결선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sldNum="0" hdr="0" dt="0"/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0" indent="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228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1430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02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1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1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38200" y="1164324"/>
            <a:ext cx="10515600" cy="2387600"/>
          </a:xfrm>
        </p:spPr>
        <p:txBody>
          <a:bodyPr rtlCol="0" anchor="ctr" anchorCtr="0">
            <a:normAutofit/>
          </a:bodyPr>
          <a:lstStyle/>
          <a:p>
            <a:pPr rtl="0"/>
            <a:r>
              <a:rPr lang="ko-KR" altLang="en-US" sz="4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어드민</a:t>
            </a:r>
            <a:r>
              <a:rPr lang="ko-KR" altLang="en-US" sz="4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관리자 가이드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부제 2"/>
          <p:cNvSpPr>
            <a:spLocks noGrp="1"/>
          </p:cNvSpPr>
          <p:nvPr>
            <p:ph type="subTitle" idx="4294967295"/>
          </p:nvPr>
        </p:nvSpPr>
        <p:spPr>
          <a:xfrm>
            <a:off x="855620" y="2933105"/>
            <a:ext cx="9582736" cy="1137793"/>
          </a:xfrm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US" altLang="ko-KR" sz="24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YourFit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Admin Guide</a:t>
            </a:r>
            <a:endParaRPr lang="ko-KR" altLang="en-US" sz="24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180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34356" r="2325" b="2343"/>
          <a:stretch/>
        </p:blipFill>
        <p:spPr>
          <a:xfrm>
            <a:off x="2448017" y="2149649"/>
            <a:ext cx="9157855" cy="43410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10091375" cy="640080"/>
          </a:xfrm>
        </p:spPr>
        <p:txBody>
          <a:bodyPr rtlCol="0">
            <a:noAutofit/>
          </a:bodyPr>
          <a:lstStyle/>
          <a:p>
            <a:r>
              <a:rPr lang="ko-KR" altLang="en-US" dirty="0">
                <a:cs typeface="Segoe UI Light" panose="020B0502040204020203" pitchFamily="34" charset="0"/>
              </a:rPr>
              <a:t>관리자 관리 등록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>
                <a:cs typeface="Segoe UI Light" panose="020B0502040204020203" pitchFamily="34" charset="0"/>
              </a:rPr>
              <a:t>등록 페이지 구성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권한 관리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240146" y="1289831"/>
            <a:ext cx="2207870" cy="556816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1.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– 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본 사이트의 구성 메뉴를 표시한다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메뉴 권한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 된 항목의 메뉴로 해당 관리자의 메뉴가 구성된다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보기 권한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선택된 메뉴의 상세 보기 권한을 획득한다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 권한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컨텐츠의 상세보기 권한을 획득한다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 권한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컨텐츠의 삭제 권한을 획득한다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권한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신규 게시물 등록 권한을 획득한다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2.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버튼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사용자가 관리자로 등록된다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 버튼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목록으로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448017" y="2428979"/>
            <a:ext cx="9157855" cy="376383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2448017" y="2797293"/>
            <a:ext cx="9157855" cy="2985361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328557" y="6114357"/>
            <a:ext cx="1396773" cy="376383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6130802" y="602822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326827" y="247401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2326827" y="413235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4" name="내용 개체 틀 17"/>
          <p:cNvSpPr txBox="1">
            <a:spLocks/>
          </p:cNvSpPr>
          <p:nvPr/>
        </p:nvSpPr>
        <p:spPr>
          <a:xfrm>
            <a:off x="3464753" y="1289830"/>
            <a:ext cx="8113409" cy="893575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관리 등록 하단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권한관리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관리자로 선택된 사용자의 권한을 설정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할수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있는 영역이며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관리자가 선택되지 않은 경우 다음 과 같이 화면에 출력됩니다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99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3" t="10639" r="34594" b="51650"/>
          <a:stretch/>
        </p:blipFill>
        <p:spPr>
          <a:xfrm>
            <a:off x="2105524" y="1314595"/>
            <a:ext cx="3940058" cy="1814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2" t="10774" r="34678" b="52324"/>
          <a:stretch/>
        </p:blipFill>
        <p:spPr>
          <a:xfrm>
            <a:off x="6169888" y="1314595"/>
            <a:ext cx="5606473" cy="2530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6330" r="74972" b="72660"/>
          <a:stretch/>
        </p:blipFill>
        <p:spPr>
          <a:xfrm>
            <a:off x="421540" y="1460695"/>
            <a:ext cx="1573515" cy="1668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860466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관리자 관리 등록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관리자 등록 검색 레이어 팝업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61535" y="4045690"/>
            <a:ext cx="11153708" cy="248413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등록 검색 레이어 팝업 창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관리자로 등록 할 사용자의 정보를 가져옵니다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</a:t>
            </a:r>
            <a:r>
              <a:rPr lang="ko-KR" altLang="en-US" sz="1100" b="1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버튼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2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번의 창이 화면 중앙에 레이어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팝업 창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형식으로 화면 중앙에 출력된다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 값이 입력되지 않은 초기화면의 모습이다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관리자로 등록 할 사용자의 닉네임을 입력한다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관리자로 등록 할 사용자의 아이디를 입력한다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버튼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조건에 부합하는 결과값을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6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번 영역에 출력하며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기존에 입력된 조건 값이 기본값으로 초기화 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조건에 부합하는 사용자의 목록을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영역에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표시한다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관리자로 선택할 사용자를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등록 창이 종료되며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 된 사용자의 정보가 화면에 표시된다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 버튼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관리자 등록 레이어 팝업 창이 종료된다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995055" y="121030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461535" y="2616032"/>
            <a:ext cx="270986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342308" y="180796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2" name="타원 11"/>
          <p:cNvSpPr/>
          <p:nvPr/>
        </p:nvSpPr>
        <p:spPr>
          <a:xfrm>
            <a:off x="8172563" y="180796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  <p:sp>
        <p:nvSpPr>
          <p:cNvPr id="16" name="타원 15"/>
          <p:cNvSpPr/>
          <p:nvPr/>
        </p:nvSpPr>
        <p:spPr>
          <a:xfrm>
            <a:off x="10742880" y="275319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4" name="직사각형 3"/>
          <p:cNvSpPr/>
          <p:nvPr/>
        </p:nvSpPr>
        <p:spPr>
          <a:xfrm>
            <a:off x="10381673" y="1842135"/>
            <a:ext cx="1293091" cy="416654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8567716" y="350165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10171229" y="180519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6215840" y="2428646"/>
            <a:ext cx="5458923" cy="1000354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009244" y="230565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1573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6" t="6195" r="1089" b="73738"/>
          <a:stretch/>
        </p:blipFill>
        <p:spPr>
          <a:xfrm>
            <a:off x="2571999" y="1262219"/>
            <a:ext cx="9065819" cy="1356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0" t="40000" r="1673" b="12861"/>
          <a:stretch/>
        </p:blipFill>
        <p:spPr>
          <a:xfrm>
            <a:off x="2571999" y="2744863"/>
            <a:ext cx="9065820" cy="3232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860466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관리자 관리 등록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관리자 등록 검색 레이어 팝업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333430" y="1314761"/>
            <a:ext cx="1976865" cy="51688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선택된 사용자의 정보가 해당 영역에 출력된다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선택된 사용자에게 부여할 권한의 항목을 체크한다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버튼 클릭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 된 사용자가 체크된 권한을 가진 관리자로 등록 되며 관리자 목록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 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 버튼 클릭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모든 내용이 삭제 되고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목록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359993" y="276955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359993" y="1234338"/>
            <a:ext cx="270986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79" t="93238" r="40474" b="2935"/>
          <a:stretch/>
        </p:blipFill>
        <p:spPr>
          <a:xfrm>
            <a:off x="10121895" y="6026150"/>
            <a:ext cx="1405148" cy="457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타원 21"/>
          <p:cNvSpPr/>
          <p:nvPr/>
        </p:nvSpPr>
        <p:spPr>
          <a:xfrm>
            <a:off x="9984735" y="598057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9708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860466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관리자 관리 상세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333430" y="1314761"/>
            <a:ext cx="3247677" cy="51688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상세 페이지 입니다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관리자의 정보와 권한을 조회합니다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삭제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삭제 레이어 팝업창이 화면 중앙에 노출된다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레이어팝업창의 삭제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관리자가 삭제 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목록으로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관리자의 프로필 사진을 표시하는 영역이다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관리자의 정보를 표시하는 영역이다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관리자의 권한을 표시한다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Disabled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된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checkbox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목록페이지로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984735" y="598057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6" t="7407" r="1860" b="1619"/>
          <a:stretch/>
        </p:blipFill>
        <p:spPr>
          <a:xfrm>
            <a:off x="3611474" y="1327593"/>
            <a:ext cx="7998692" cy="4965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/>
          <p:cNvSpPr/>
          <p:nvPr/>
        </p:nvSpPr>
        <p:spPr>
          <a:xfrm>
            <a:off x="4322618" y="1314761"/>
            <a:ext cx="609600" cy="310839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292113" y="5937568"/>
            <a:ext cx="706577" cy="310839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7009535" y="584341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9" name="직사각형 18"/>
          <p:cNvSpPr/>
          <p:nvPr/>
        </p:nvSpPr>
        <p:spPr>
          <a:xfrm>
            <a:off x="3699167" y="1677952"/>
            <a:ext cx="568032" cy="584957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3474314" y="163507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3" name="직사각형 22"/>
          <p:cNvSpPr/>
          <p:nvPr/>
        </p:nvSpPr>
        <p:spPr>
          <a:xfrm>
            <a:off x="4341096" y="1677952"/>
            <a:ext cx="7269069" cy="584958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294910" y="163095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3699167" y="2864818"/>
            <a:ext cx="7910998" cy="2742337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3673357" y="275316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18" t="17105" r="39470" b="59345"/>
          <a:stretch/>
        </p:blipFill>
        <p:spPr>
          <a:xfrm>
            <a:off x="6978100" y="434929"/>
            <a:ext cx="2586183" cy="1006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타원 12"/>
          <p:cNvSpPr/>
          <p:nvPr/>
        </p:nvSpPr>
        <p:spPr>
          <a:xfrm>
            <a:off x="6842607" y="310896"/>
            <a:ext cx="270986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cxnSp>
        <p:nvCxnSpPr>
          <p:cNvPr id="7" name="꺾인 연결선 6"/>
          <p:cNvCxnSpPr>
            <a:endCxn id="4" idx="1"/>
          </p:cNvCxnSpPr>
          <p:nvPr/>
        </p:nvCxnSpPr>
        <p:spPr>
          <a:xfrm flipV="1">
            <a:off x="4932218" y="938311"/>
            <a:ext cx="2045882" cy="531869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74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0" t="7138" r="1547" b="4108"/>
          <a:stretch/>
        </p:blipFill>
        <p:spPr>
          <a:xfrm>
            <a:off x="3474314" y="1319384"/>
            <a:ext cx="8393007" cy="5078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860466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관리자 관리 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333431" y="1314761"/>
            <a:ext cx="2907422" cy="5168879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수정 페이지 입니다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관리자의 권한을 수정합니다</a:t>
            </a:r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부여할 권한을 항목에 맞춰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 된 관리자권한을 저장하고 관리자 상세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상세 페이지로 이동한다</a:t>
            </a:r>
            <a:r>
              <a:rPr lang="en-US" altLang="ko-KR" sz="110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7317527" y="6096151"/>
            <a:ext cx="706577" cy="310839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7084069" y="597332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24" name="직사각형 23"/>
          <p:cNvSpPr/>
          <p:nvPr/>
        </p:nvSpPr>
        <p:spPr>
          <a:xfrm>
            <a:off x="3474313" y="2931712"/>
            <a:ext cx="8393007" cy="2817176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363886" y="2800242"/>
            <a:ext cx="270986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2961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t="5253" r="786" b="72929"/>
          <a:stretch/>
        </p:blipFill>
        <p:spPr>
          <a:xfrm>
            <a:off x="623454" y="1295268"/>
            <a:ext cx="10945091" cy="2258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단위 영상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영상 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653490"/>
            <a:ext cx="10920717" cy="3449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 검색 박스입니다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사용자 검색이 가능합니다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 명을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기구 종류를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맨손 운동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덤벨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케틀벨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짐볼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바벨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운동부위를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허벅지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팔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엉덩이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종아리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복부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난이도를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중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하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_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276437" y="24692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760615" y="24692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767046" y="19838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7848139" y="24692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67046" y="295467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9657046" y="295467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96009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3" t="89024" r="785" b="1912"/>
          <a:stretch/>
        </p:blipFill>
        <p:spPr>
          <a:xfrm>
            <a:off x="624019" y="3108130"/>
            <a:ext cx="10945091" cy="938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2" t="27022" r="786" b="56851"/>
          <a:stretch/>
        </p:blipFill>
        <p:spPr>
          <a:xfrm>
            <a:off x="624019" y="1304060"/>
            <a:ext cx="10945091" cy="1669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단위 영상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영상 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9711" y="4241508"/>
            <a:ext cx="11153708" cy="238952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700"/>
              </a:lnSpc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유어핏단위영상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영상등록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 등록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운동명을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기구종류를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운동부위를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하면에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난이도를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운동종류를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미리보기버튼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 </a:t>
            </a:r>
            <a:r>
              <a:rPr lang="ko-KR" altLang="en-US" sz="1100" u="sng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미리보기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 중앙에 노출된다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3833728" y="16571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343255" y="130406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401500" y="12383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5287192" y="16571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49699" y="16571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568699" y="3517692"/>
            <a:ext cx="11126619" cy="376383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05125" y="359166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6700367" y="166193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7721563" y="16530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23" name="타원 22"/>
          <p:cNvSpPr/>
          <p:nvPr/>
        </p:nvSpPr>
        <p:spPr>
          <a:xfrm>
            <a:off x="9037867" y="16530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  <p:sp>
        <p:nvSpPr>
          <p:cNvPr id="24" name="타원 23"/>
          <p:cNvSpPr/>
          <p:nvPr/>
        </p:nvSpPr>
        <p:spPr>
          <a:xfrm>
            <a:off x="10369136" y="166193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000" b="1" spc="-150" dirty="0"/>
          </a:p>
        </p:txBody>
      </p:sp>
      <p:sp>
        <p:nvSpPr>
          <p:cNvPr id="25" name="타원 24"/>
          <p:cNvSpPr/>
          <p:nvPr/>
        </p:nvSpPr>
        <p:spPr>
          <a:xfrm>
            <a:off x="1817393" y="166193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 t="34671" r="39697" b="19862"/>
          <a:stretch/>
        </p:blipFill>
        <p:spPr>
          <a:xfrm>
            <a:off x="10252363" y="3977593"/>
            <a:ext cx="1790227" cy="1586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0332191" y="1661933"/>
            <a:ext cx="43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11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1710" y="3605734"/>
            <a:ext cx="43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12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29" name="꺾인 연결선 28"/>
          <p:cNvCxnSpPr/>
          <p:nvPr/>
        </p:nvCxnSpPr>
        <p:spPr>
          <a:xfrm flipV="1">
            <a:off x="8405091" y="4832013"/>
            <a:ext cx="1847273" cy="478896"/>
          </a:xfrm>
          <a:prstGeom prst="bentConnector3">
            <a:avLst>
              <a:gd name="adj1" fmla="val -500"/>
            </a:avLst>
          </a:prstGeom>
          <a:ln w="28575">
            <a:solidFill>
              <a:srgbClr val="923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89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8862" r="530" b="31482"/>
          <a:stretch/>
        </p:blipFill>
        <p:spPr>
          <a:xfrm>
            <a:off x="742534" y="1352051"/>
            <a:ext cx="10664375" cy="279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단위 영상 등록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9711" y="4389284"/>
            <a:ext cx="11153708" cy="238952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700"/>
              </a:lnSpc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 페이지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 페이지의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영상등록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버튼을 통해 현재 페이지로 입장합니다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페이지의 타이틀을 표시한다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lnSpc>
                <a:spcPts val="7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등록할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 영상의 제목을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등록할 영상의 난이도를 선택한다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 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중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하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등록할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영상의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운동종류를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등록할 영상의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기구종류를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등록할 영상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Video id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를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등록할 영상의 운동 설명을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등록할 영상의 운동 부위를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버튼 클릭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영상이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단위영상으로 등록 되며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 </a:t>
            </a:r>
            <a:r>
              <a:rPr lang="ko-KR" altLang="en-US" sz="1100" b="1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 클릭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입력된 모든 내용이 삭제되고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038413" y="220110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868594" y="186180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579445" y="13181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868803" y="25073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111625" y="186372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5449437" y="3767072"/>
            <a:ext cx="1110445" cy="376383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68594" y="287970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6038413" y="301686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23" name="타원 22"/>
          <p:cNvSpPr/>
          <p:nvPr/>
        </p:nvSpPr>
        <p:spPr>
          <a:xfrm>
            <a:off x="5343321" y="378780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868594" y="220110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24128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1" t="7635" r="530" b="32402"/>
          <a:stretch/>
        </p:blipFill>
        <p:spPr>
          <a:xfrm>
            <a:off x="713669" y="1312174"/>
            <a:ext cx="10664375" cy="2791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단위 영상 상세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9711" y="4389284"/>
            <a:ext cx="11153708" cy="238952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700"/>
              </a:lnSpc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상세페이지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 페이지의 목록 컨텐츠 클릭을 통해 현재 페이지로 입장합니다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페이지의 타이틀을 표시한다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lnSpc>
                <a:spcPts val="7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 영상의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영상의 난이도를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출력한다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 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중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하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영상의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운동종류를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해당 영상의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기구종류를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해당 영상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Video id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를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해당 영상의 운동 설명을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해당 영상의 운동 부위를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 </a:t>
            </a:r>
            <a:r>
              <a:rPr lang="ko-KR" altLang="en-US" sz="1100" b="1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 클릭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수정페이지로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 </a:t>
            </a:r>
            <a:r>
              <a:rPr lang="ko-KR" altLang="en-US" sz="1100" b="1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 클릭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038413" y="220110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868594" y="186180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579445" y="13181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868803" y="25073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111625" y="186372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5449437" y="3767072"/>
            <a:ext cx="1110445" cy="376383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868594" y="287970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6038413" y="301686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23" name="타원 22"/>
          <p:cNvSpPr/>
          <p:nvPr/>
        </p:nvSpPr>
        <p:spPr>
          <a:xfrm>
            <a:off x="5343321" y="378780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868594" y="220110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2510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7" t="8709" b="32556"/>
          <a:stretch/>
        </p:blipFill>
        <p:spPr>
          <a:xfrm>
            <a:off x="713669" y="1351254"/>
            <a:ext cx="10664375" cy="2752324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단위 영상 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9711" y="4389284"/>
            <a:ext cx="11153708" cy="2389520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수정페이지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상세 페이지의 수정 버튼 클릭을 통해 현재 페이지로 입장합니다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페이지의 타이틀을 표시한다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기존에 등록 된 각 항목의 값이 해당 영역에 노출되며 값을 해당 영역에 노출하며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변경코자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하는 값을 수정한다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 </a:t>
            </a:r>
            <a:r>
              <a:rPr lang="ko-KR" altLang="en-US" sz="1100" b="1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 클릭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수정페이지로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 </a:t>
            </a:r>
            <a:r>
              <a:rPr lang="ko-KR" altLang="en-US" sz="1100" b="1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 클릭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단위영상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579445" y="170112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579445" y="13181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5449437" y="3767072"/>
            <a:ext cx="1110445" cy="376383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343321" y="378780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6255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로그인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8" t="10391" r="15895" b="17801"/>
          <a:stretch/>
        </p:blipFill>
        <p:spPr>
          <a:xfrm>
            <a:off x="3795387" y="2229632"/>
            <a:ext cx="8068480" cy="4092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타원 3"/>
          <p:cNvSpPr/>
          <p:nvPr/>
        </p:nvSpPr>
        <p:spPr>
          <a:xfrm>
            <a:off x="6306274" y="43010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6306274" y="471253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9055365" y="498685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41610" y="1524708"/>
            <a:ext cx="4321704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로그인 화면입니다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관리자 권한이 부여된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이메일을 입력한다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계정의 비밀번호를 입력한다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로그인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버튼을 클릭하면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어드민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페이지에 입장한다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바닥글 개체 틀 14"/>
          <p:cNvSpPr>
            <a:spLocks noGrp="1"/>
          </p:cNvSpPr>
          <p:nvPr>
            <p:ph type="ftr" sz="quarter" idx="3"/>
          </p:nvPr>
        </p:nvSpPr>
        <p:spPr>
          <a:xfrm>
            <a:off x="7222832" y="6529819"/>
            <a:ext cx="5798127" cy="365125"/>
          </a:xfrm>
        </p:spPr>
        <p:txBody>
          <a:bodyPr/>
          <a:lstStyle/>
          <a:p>
            <a:r>
              <a:rPr lang="en-US" altLang="ko-KR" dirty="0"/>
              <a:t>copyrights © 2019 </a:t>
            </a:r>
            <a:r>
              <a:rPr lang="en-US" altLang="ko-KR" dirty="0" err="1"/>
              <a:t>finalCompany</a:t>
            </a:r>
            <a:r>
              <a:rPr lang="en-US" altLang="ko-KR" dirty="0"/>
              <a:t> all rights reserved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0" t="5657" r="275" b="68350"/>
          <a:stretch/>
        </p:blipFill>
        <p:spPr>
          <a:xfrm>
            <a:off x="580967" y="1233146"/>
            <a:ext cx="10945091" cy="2256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유어핏영상</a:t>
            </a:r>
            <a:r>
              <a:rPr lang="ko-KR" altLang="en-US" dirty="0" smtClean="0">
                <a:cs typeface="Segoe UI Light" panose="020B0502040204020203" pitchFamily="34" charset="0"/>
              </a:rPr>
              <a:t>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영상 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653490"/>
            <a:ext cx="10920717" cy="3449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영상 목록 검색 박스입니다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사용자 검색이 가능합니다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 제목을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난이도를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중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하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진행 할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운동부위를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선택한다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Default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가슴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허벅지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엉덩이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종아리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복부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60615" y="24692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767046" y="19838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6143336" y="24692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60615" y="290711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9583155" y="290711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5172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t="84740" r="315" b="3177"/>
          <a:stretch/>
        </p:blipFill>
        <p:spPr>
          <a:xfrm>
            <a:off x="587142" y="2995591"/>
            <a:ext cx="6801949" cy="6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31919" r="462" b="51785"/>
          <a:stretch/>
        </p:blipFill>
        <p:spPr>
          <a:xfrm>
            <a:off x="587142" y="1255289"/>
            <a:ext cx="11018846" cy="1427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영상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영상 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9711" y="4241508"/>
            <a:ext cx="11153708" cy="238952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ts val="700"/>
              </a:lnSpc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영상 목록입니다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영상 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영상등록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 등록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운동부위를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난이도를 하면에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운동시간를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게시하기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영상이 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ts val="7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미리보기버튼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 </a:t>
            </a:r>
            <a:r>
              <a:rPr lang="ko-KR" altLang="en-US" sz="1100" u="sng" dirty="0" smtClean="0">
                <a:solidFill>
                  <a:srgbClr val="92392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미리 보기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화면 중앙에 노출된다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43255" y="130406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401500" y="12383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4816139" y="16571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49699" y="16571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601082" y="3316423"/>
            <a:ext cx="6788009" cy="192238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05125" y="328686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5795203" y="166193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6733272" y="16530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23" name="타원 22"/>
          <p:cNvSpPr/>
          <p:nvPr/>
        </p:nvSpPr>
        <p:spPr>
          <a:xfrm>
            <a:off x="7957216" y="16530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24" name="타원 23"/>
          <p:cNvSpPr/>
          <p:nvPr/>
        </p:nvSpPr>
        <p:spPr>
          <a:xfrm>
            <a:off x="10369136" y="166193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ko-KR" altLang="en-US" sz="1000" b="1" spc="-150" dirty="0"/>
          </a:p>
        </p:txBody>
      </p:sp>
      <p:sp>
        <p:nvSpPr>
          <p:cNvPr id="25" name="타원 24"/>
          <p:cNvSpPr/>
          <p:nvPr/>
        </p:nvSpPr>
        <p:spPr>
          <a:xfrm>
            <a:off x="1817393" y="166193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332191" y="1661933"/>
            <a:ext cx="43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10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61710" y="3282461"/>
            <a:ext cx="437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chemeClr val="bg1"/>
                </a:solidFill>
              </a:rPr>
              <a:t>11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46" t="17944" r="39621" b="15179"/>
          <a:stretch/>
        </p:blipFill>
        <p:spPr>
          <a:xfrm>
            <a:off x="9571388" y="2338662"/>
            <a:ext cx="2048540" cy="2972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9" name="꺾인 연결선 28"/>
          <p:cNvCxnSpPr/>
          <p:nvPr/>
        </p:nvCxnSpPr>
        <p:spPr>
          <a:xfrm rot="5400000" flipH="1" flipV="1">
            <a:off x="7827282" y="3566803"/>
            <a:ext cx="2035589" cy="1452624"/>
          </a:xfrm>
          <a:prstGeom prst="bentConnector3">
            <a:avLst>
              <a:gd name="adj1" fmla="val 99458"/>
            </a:avLst>
          </a:prstGeom>
          <a:ln w="28575">
            <a:solidFill>
              <a:srgbClr val="92392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9217975" y="165771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60518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9" t="9562" r="617" b="50708"/>
          <a:stretch/>
        </p:blipFill>
        <p:spPr>
          <a:xfrm>
            <a:off x="2639153" y="1375485"/>
            <a:ext cx="8954999" cy="3485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영상 등록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기본 설정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9711" y="5060190"/>
            <a:ext cx="11153708" cy="157083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 제목을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난이도를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중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하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운동부위를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 Default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가슴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허벅지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팔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엉덩이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종아리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복부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무료 여부를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무료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유료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성별을 선택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무료인 경우 해당 항목은 활성화되지 않는다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(Default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구분없음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남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연령대를 선택한다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무료인 경우 해당 항목은 활성화 되지 않는다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운동설명을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( 250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자까지 입력 가능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639153" y="22200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654126" y="183618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7085672" y="258501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085672" y="22200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2639153" y="29623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2654126" y="393407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639153" y="258501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3345" y="1375485"/>
            <a:ext cx="2013528" cy="1442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유어핏</a:t>
            </a:r>
            <a:r>
              <a:rPr lang="ko-KR" altLang="en-US" sz="1200" dirty="0" smtClean="0"/>
              <a:t> 영상 등록 페이지입니다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목록페이지의 영상 등록 버튼을 통해 해당 페이지에 진입합니다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737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2" t="1749" r="31818"/>
          <a:stretch/>
        </p:blipFill>
        <p:spPr>
          <a:xfrm>
            <a:off x="3861075" y="1384190"/>
            <a:ext cx="2559493" cy="2950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06" y="1364928"/>
            <a:ext cx="4287839" cy="482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영상 등록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운동 조합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필터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216037" y="199038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978970" y="152277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7215609" y="431592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216037" y="257197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7215609" y="49511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8679036" y="565939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7216037" y="359365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3344" y="1375485"/>
            <a:ext cx="34177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유어핏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영상등록</a:t>
            </a:r>
            <a:r>
              <a:rPr lang="ko-KR" altLang="en-US" sz="1200" dirty="0" smtClean="0"/>
              <a:t> 필터 설정입니다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필터 설정 버튼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레이어 </a:t>
            </a:r>
            <a:r>
              <a:rPr lang="ko-KR" altLang="en-US" sz="1200" dirty="0" err="1" smtClean="0"/>
              <a:t>팝업창이</a:t>
            </a:r>
            <a:r>
              <a:rPr lang="ko-KR" altLang="en-US" sz="1200" dirty="0" smtClean="0"/>
              <a:t> 화면 중앙에 노출됩니다</a:t>
            </a:r>
            <a:r>
              <a:rPr lang="en-US" altLang="ko-KR" sz="1200" dirty="0" smtClean="0"/>
              <a:t>. </a:t>
            </a:r>
            <a:r>
              <a:rPr lang="ko-KR" altLang="en-US" sz="1200" dirty="0" err="1" smtClean="0"/>
              <a:t>운동부위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난이도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운동 종류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기구는 다중 선택이 가능하며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아무것도 선택하지 않았을 경우 전체 선택으로 간주합니다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4" name="오른쪽 화살표 3"/>
          <p:cNvSpPr/>
          <p:nvPr/>
        </p:nvSpPr>
        <p:spPr>
          <a:xfrm>
            <a:off x="6622473" y="2571972"/>
            <a:ext cx="480291" cy="540683"/>
          </a:xfrm>
          <a:prstGeom prst="rightArrow">
            <a:avLst/>
          </a:prstGeom>
          <a:solidFill>
            <a:srgbClr val="923922"/>
          </a:solidFill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3344" y="3329353"/>
            <a:ext cx="3417731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/>
              <a:t>Close </a:t>
            </a:r>
            <a:r>
              <a:rPr lang="ko-KR" altLang="en-US" sz="1400" dirty="0" smtClean="0"/>
              <a:t>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창이 종료된다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할 운동 제목을 입력한다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할 </a:t>
            </a:r>
            <a:r>
              <a:rPr lang="ko-KR" altLang="en-US" sz="1400" dirty="0" err="1" smtClean="0"/>
              <a:t>운동부위를</a:t>
            </a:r>
            <a:r>
              <a:rPr lang="ko-KR" altLang="en-US" sz="1400" dirty="0" smtClean="0"/>
              <a:t> 선택한다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할 운동의 난이도를 선택한다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할 운동 종류를 선택한다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/>
              <a:t>필터링</a:t>
            </a:r>
            <a:r>
              <a:rPr lang="ko-KR" altLang="en-US" sz="1400" dirty="0" smtClean="0"/>
              <a:t> 할 기구 종류를 선택한다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3345" y="5683844"/>
            <a:ext cx="66594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7.    </a:t>
            </a:r>
            <a:r>
              <a:rPr lang="ko-KR" altLang="en-US" sz="1400" dirty="0" smtClean="0"/>
              <a:t>확인 </a:t>
            </a:r>
            <a:r>
              <a:rPr lang="ko-KR" altLang="en-US" sz="1400" dirty="0"/>
              <a:t>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입력 또는 선택된 값으로 </a:t>
            </a:r>
            <a:r>
              <a:rPr lang="ko-KR" altLang="en-US" sz="1400" dirty="0" err="1"/>
              <a:t>운동영상을</a:t>
            </a:r>
            <a:r>
              <a:rPr lang="ko-KR" altLang="en-US" sz="1400" dirty="0"/>
              <a:t> 검색하여 내려주고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창은 종료된다</a:t>
            </a:r>
            <a:r>
              <a:rPr lang="en-US" altLang="ko-KR" sz="1400" dirty="0"/>
              <a:t>. </a:t>
            </a:r>
            <a:r>
              <a:rPr lang="ko-KR" altLang="en-US" sz="1400" dirty="0"/>
              <a:t>취소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선택 또는 입력된 값은 임시 저장되며 </a:t>
            </a:r>
            <a:r>
              <a:rPr lang="ko-KR" altLang="en-US" sz="1400" dirty="0" err="1"/>
              <a:t>해당창이</a:t>
            </a:r>
            <a:r>
              <a:rPr lang="ko-KR" altLang="en-US" sz="1400" dirty="0"/>
              <a:t> 종료된다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57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9" t="49574" r="527" b="2930"/>
          <a:stretch/>
        </p:blipFill>
        <p:spPr>
          <a:xfrm>
            <a:off x="2608172" y="1345833"/>
            <a:ext cx="8954999" cy="4166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영상 등록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운동 조합 </a:t>
            </a:r>
            <a:r>
              <a:rPr lang="en-US" altLang="ko-KR" dirty="0" smtClean="0">
                <a:cs typeface="Segoe UI Light" panose="020B0502040204020203" pitchFamily="34" charset="0"/>
              </a:rPr>
              <a:t>Step 1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380325" y="184344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3808672" y="13226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6392945" y="506019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2395363" y="244785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9206208" y="292869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43345" y="1375485"/>
            <a:ext cx="201352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 err="1" smtClean="0"/>
              <a:t>유어핏</a:t>
            </a:r>
            <a:r>
              <a:rPr lang="ko-KR" altLang="en-US" sz="1200" dirty="0" smtClean="0"/>
              <a:t> 영상 등록 페이지의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운동 조합입니다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필터 설정 된 운동 결과값을 토대로 운동을 조합합니다</a:t>
            </a:r>
            <a:r>
              <a:rPr lang="en-US" altLang="ko-KR" sz="12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/>
              <a:t>필터 설정 버튼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필터 설정 레이어 </a:t>
            </a:r>
            <a:r>
              <a:rPr lang="ko-KR" altLang="en-US" sz="1200" dirty="0" err="1" smtClean="0"/>
              <a:t>팝업창이</a:t>
            </a:r>
            <a:r>
              <a:rPr lang="ko-KR" altLang="en-US" sz="1200" dirty="0" smtClean="0"/>
              <a:t> 화면 중앙에 노출된다</a:t>
            </a:r>
            <a:r>
              <a:rPr lang="en-US" altLang="ko-KR" sz="1200" dirty="0" smtClean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/>
              <a:t>휴식의 </a:t>
            </a:r>
            <a:r>
              <a:rPr lang="en-US" altLang="ko-KR" sz="1200" dirty="0" smtClean="0"/>
              <a:t>+</a:t>
            </a:r>
            <a:r>
              <a:rPr lang="ko-KR" altLang="en-US" sz="1200" dirty="0" smtClean="0"/>
              <a:t>버튼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순차적으로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번 공간에 추가된다</a:t>
            </a:r>
            <a:r>
              <a:rPr lang="en-US" altLang="ko-KR" sz="1200" dirty="0" smtClean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smtClean="0"/>
              <a:t>각 영상의 </a:t>
            </a:r>
            <a:r>
              <a:rPr lang="en-US" altLang="ko-KR" sz="1200" dirty="0" smtClean="0"/>
              <a:t>+ </a:t>
            </a:r>
            <a:r>
              <a:rPr lang="ko-KR" altLang="en-US" sz="1200" dirty="0" smtClean="0"/>
              <a:t>버튼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영상의 순차적으로 </a:t>
            </a:r>
            <a:r>
              <a:rPr lang="en-US" altLang="ko-KR" sz="1200" dirty="0" smtClean="0"/>
              <a:t>4</a:t>
            </a:r>
            <a:r>
              <a:rPr lang="ko-KR" altLang="en-US" sz="1200" dirty="0" smtClean="0"/>
              <a:t>번 공간에 추가되며 영상의 </a:t>
            </a:r>
            <a:r>
              <a:rPr lang="ko-KR" altLang="en-US" sz="1200" dirty="0" err="1" smtClean="0"/>
              <a:t>썸네일</a:t>
            </a:r>
            <a:r>
              <a:rPr lang="ko-KR" altLang="en-US" sz="1200" dirty="0" smtClean="0"/>
              <a:t>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영상의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번의 </a:t>
            </a:r>
            <a:r>
              <a:rPr lang="ko-KR" altLang="en-US" sz="1200" dirty="0" err="1" smtClean="0"/>
              <a:t>미리보기</a:t>
            </a:r>
            <a:r>
              <a:rPr lang="ko-KR" altLang="en-US" sz="1200" dirty="0" smtClean="0"/>
              <a:t> 창이 나타난다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" name="직사각형 1"/>
          <p:cNvSpPr/>
          <p:nvPr/>
        </p:nvSpPr>
        <p:spPr>
          <a:xfrm>
            <a:off x="2669683" y="2309091"/>
            <a:ext cx="4340717" cy="2558473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97" t="34671" r="39697" b="19862"/>
          <a:stretch/>
        </p:blipFill>
        <p:spPr>
          <a:xfrm>
            <a:off x="9924243" y="4922983"/>
            <a:ext cx="1790227" cy="1586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608172" y="5652655"/>
            <a:ext cx="71916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/>
              <a:t>4.    </a:t>
            </a:r>
            <a:r>
              <a:rPr lang="ko-KR" altLang="en-US" sz="1200" dirty="0" smtClean="0"/>
              <a:t>선택되어 진 영상 또는 휴식이 해당 공간에 노출된다</a:t>
            </a:r>
            <a:r>
              <a:rPr lang="en-US" altLang="ko-KR" sz="1200" dirty="0" smtClean="0"/>
              <a:t>.</a:t>
            </a:r>
          </a:p>
          <a:p>
            <a:pPr lvl="0">
              <a:lnSpc>
                <a:spcPct val="150000"/>
              </a:lnSpc>
            </a:pPr>
            <a:r>
              <a:rPr lang="en-US" altLang="ko-KR" sz="1200" dirty="0" smtClean="0"/>
              <a:t>5.    </a:t>
            </a:r>
            <a:r>
              <a:rPr lang="ko-KR" altLang="en-US" sz="12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 </a:t>
            </a:r>
            <a:r>
              <a:rPr lang="ko-KR" altLang="en-US" sz="1200" b="1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 클릭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컨텐츠가등록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되며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목록페이지로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이동한다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200" b="1" i="1" u="sng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 버튼 클릭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입력된 모든 내용이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삭제되며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목록으로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이동한다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sp>
        <p:nvSpPr>
          <p:cNvPr id="20" name="타원 19"/>
          <p:cNvSpPr/>
          <p:nvPr/>
        </p:nvSpPr>
        <p:spPr>
          <a:xfrm>
            <a:off x="9722656" y="492626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387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888"/>
          <a:stretch/>
        </p:blipFill>
        <p:spPr>
          <a:xfrm>
            <a:off x="7568761" y="3032226"/>
            <a:ext cx="3936628" cy="15000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89" b="28012"/>
          <a:stretch/>
        </p:blipFill>
        <p:spPr>
          <a:xfrm>
            <a:off x="7568762" y="1397324"/>
            <a:ext cx="3936627" cy="1394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07" y="1366249"/>
            <a:ext cx="6719046" cy="2640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영상 등록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운동 조합 </a:t>
            </a:r>
            <a:r>
              <a:rPr lang="en-US" altLang="ko-KR" dirty="0" smtClean="0">
                <a:cs typeface="Segoe UI Light" panose="020B0502040204020203" pitchFamily="34" charset="0"/>
              </a:rPr>
              <a:t>Step 2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431601" y="127698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3654268" y="248906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388564" y="28811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7187" y="4719687"/>
            <a:ext cx="1101820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5</a:t>
            </a:r>
            <a:r>
              <a:rPr lang="ko-KR" altLang="en-US" sz="1200" dirty="0" smtClean="0"/>
              <a:t>번 영역에서 선택 된 휴식 또는 운동이 해당 공간에 순차적으로 추가된다</a:t>
            </a:r>
            <a:r>
              <a:rPr lang="en-US" altLang="ko-KR" sz="1200" dirty="0" smtClean="0"/>
              <a:t>.    –   </a:t>
            </a:r>
            <a:r>
              <a:rPr lang="ko-KR" altLang="en-US" sz="1200" dirty="0" smtClean="0"/>
              <a:t>버튼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영상은 삭제된다</a:t>
            </a:r>
            <a:r>
              <a:rPr lang="en-US" altLang="ko-KR" sz="1200" dirty="0" smtClean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1 </a:t>
            </a:r>
            <a:r>
              <a:rPr lang="ko-KR" altLang="en-US" sz="1200" dirty="0" smtClean="0"/>
              <a:t> 아이콘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각각의 영상이 서로 순서를 바꾼다</a:t>
            </a:r>
            <a:r>
              <a:rPr lang="en-US" altLang="ko-KR" sz="1200" dirty="0" smtClean="0"/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1200" dirty="0" smtClean="0"/>
              <a:t>1</a:t>
            </a:r>
            <a:r>
              <a:rPr lang="ko-KR" altLang="en-US" sz="1200" dirty="0" smtClean="0"/>
              <a:t>   아이콘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공간이 확장되어 다음과 같은 세트 </a:t>
            </a:r>
            <a:r>
              <a:rPr lang="ko-KR" altLang="en-US" sz="1200" dirty="0" err="1" smtClean="0"/>
              <a:t>설정영역이</a:t>
            </a:r>
            <a:r>
              <a:rPr lang="ko-KR" altLang="en-US" sz="1200" dirty="0" smtClean="0"/>
              <a:t> 해당 공간에 노출된다</a:t>
            </a:r>
            <a:r>
              <a:rPr lang="en-US" altLang="ko-KR" sz="1200" dirty="0" smtClean="0"/>
              <a:t>. Default </a:t>
            </a:r>
            <a:r>
              <a:rPr lang="ko-KR" altLang="en-US" sz="1200" dirty="0" smtClean="0"/>
              <a:t>세트 개수는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개 이며 최고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개까지 세트 설정이 가능하다</a:t>
            </a:r>
            <a:r>
              <a:rPr lang="en-US" altLang="ko-KR" sz="1200" dirty="0" smtClean="0"/>
              <a:t>. ( </a:t>
            </a:r>
            <a:r>
              <a:rPr lang="ko-KR" altLang="en-US" sz="1200" dirty="0" smtClean="0"/>
              <a:t>직접 입력 또는 </a:t>
            </a:r>
            <a:r>
              <a:rPr lang="en-US" altLang="ko-KR" sz="1200" dirty="0" smtClean="0"/>
              <a:t>+ , - </a:t>
            </a:r>
            <a:r>
              <a:rPr lang="ko-KR" altLang="en-US" sz="1200" dirty="0" smtClean="0"/>
              <a:t>버튼을 통해 설정 </a:t>
            </a:r>
            <a:r>
              <a:rPr lang="en-US" altLang="ko-KR" sz="1200" dirty="0" smtClean="0"/>
              <a:t>) </a:t>
            </a:r>
            <a:r>
              <a:rPr lang="ko-KR" altLang="en-US" sz="1200" dirty="0" smtClean="0"/>
              <a:t>닫기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공간이 닫히고 삭제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영상이 삭제된다</a:t>
            </a:r>
            <a:endParaRPr lang="en-US" altLang="ko-KR" sz="1200" dirty="0" smtClean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 dirty="0" err="1" smtClean="0"/>
              <a:t>휴식영상의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     </a:t>
            </a:r>
            <a:r>
              <a:rPr lang="ko-KR" altLang="en-US" sz="1200" dirty="0" smtClean="0"/>
              <a:t>  아이콘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공간이 확장되어 다음과 같은 휴식 시간 </a:t>
            </a:r>
            <a:r>
              <a:rPr lang="ko-KR" altLang="en-US" sz="1200" dirty="0" err="1" smtClean="0"/>
              <a:t>설정영역이</a:t>
            </a:r>
            <a:r>
              <a:rPr lang="ko-KR" altLang="en-US" sz="1200" dirty="0" smtClean="0"/>
              <a:t> 해당 공간에 노출된다</a:t>
            </a:r>
            <a:r>
              <a:rPr lang="en-US" altLang="ko-KR" sz="1200" dirty="0" smtClean="0"/>
              <a:t>. Default </a:t>
            </a:r>
            <a:r>
              <a:rPr lang="ko-KR" altLang="en-US" sz="1200" dirty="0" smtClean="0"/>
              <a:t>휴식시간은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분이며 최고 </a:t>
            </a:r>
            <a:r>
              <a:rPr lang="en-US" altLang="ko-KR" sz="1200" dirty="0" smtClean="0"/>
              <a:t>6</a:t>
            </a:r>
            <a:r>
              <a:rPr lang="ko-KR" altLang="en-US" sz="1200" dirty="0" smtClean="0"/>
              <a:t>분까지 휴식시간 설정이 가능하다</a:t>
            </a:r>
            <a:r>
              <a:rPr lang="en-US" altLang="ko-KR" sz="1200" dirty="0" smtClean="0"/>
              <a:t>. </a:t>
            </a:r>
            <a:r>
              <a:rPr lang="en-US" altLang="ko-KR" sz="1200" dirty="0"/>
              <a:t>( </a:t>
            </a:r>
            <a:r>
              <a:rPr lang="ko-KR" altLang="en-US" sz="1200" dirty="0"/>
              <a:t>직접 입력 또는 </a:t>
            </a:r>
            <a:r>
              <a:rPr lang="en-US" altLang="ko-KR" sz="1200" dirty="0"/>
              <a:t>+ , - </a:t>
            </a:r>
            <a:r>
              <a:rPr lang="ko-KR" altLang="en-US" sz="1200" dirty="0"/>
              <a:t>버튼을 통해 설정 </a:t>
            </a:r>
            <a:r>
              <a:rPr lang="en-US" altLang="ko-KR" sz="1200" dirty="0"/>
              <a:t>) </a:t>
            </a:r>
            <a:r>
              <a:rPr lang="ko-KR" altLang="en-US" sz="1200" dirty="0" smtClean="0"/>
              <a:t>닫기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공간이 닫히고 삭제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휴식이 삭제된다</a:t>
            </a:r>
            <a:r>
              <a:rPr lang="en-US" altLang="ko-KR" sz="1200" dirty="0" smtClean="0"/>
              <a:t>.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ko-KR" altLang="en-US" sz="1600" dirty="0"/>
          </a:p>
        </p:txBody>
      </p:sp>
      <p:sp>
        <p:nvSpPr>
          <p:cNvPr id="21" name="타원 20"/>
          <p:cNvSpPr/>
          <p:nvPr/>
        </p:nvSpPr>
        <p:spPr>
          <a:xfrm>
            <a:off x="257285" y="148217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60" t="14478" r="45112" b="81330"/>
          <a:stretch/>
        </p:blipFill>
        <p:spPr>
          <a:xfrm>
            <a:off x="5904181" y="4801048"/>
            <a:ext cx="198910" cy="20130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70" t="27557" r="47098" b="66874"/>
          <a:stretch/>
        </p:blipFill>
        <p:spPr>
          <a:xfrm>
            <a:off x="754907" y="5052735"/>
            <a:ext cx="187201" cy="26741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3" t="12553" r="2300" b="81952"/>
          <a:stretch/>
        </p:blipFill>
        <p:spPr>
          <a:xfrm>
            <a:off x="757896" y="5320257"/>
            <a:ext cx="248864" cy="263830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3" t="12553" r="2300" b="81952"/>
          <a:stretch/>
        </p:blipFill>
        <p:spPr>
          <a:xfrm>
            <a:off x="1658441" y="5869822"/>
            <a:ext cx="248864" cy="263830"/>
          </a:xfrm>
          <a:prstGeom prst="rect">
            <a:avLst/>
          </a:prstGeom>
          <a:ln>
            <a:noFill/>
          </a:ln>
          <a:effectLst/>
        </p:spPr>
      </p:pic>
      <p:sp>
        <p:nvSpPr>
          <p:cNvPr id="12" name="직사각형 11"/>
          <p:cNvSpPr/>
          <p:nvPr/>
        </p:nvSpPr>
        <p:spPr>
          <a:xfrm>
            <a:off x="3982776" y="1551300"/>
            <a:ext cx="3150305" cy="1949282"/>
          </a:xfrm>
          <a:prstGeom prst="rect">
            <a:avLst/>
          </a:prstGeom>
          <a:noFill/>
          <a:ln w="19050"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3808672" y="147755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6" name="직사각형 15"/>
          <p:cNvSpPr/>
          <p:nvPr/>
        </p:nvSpPr>
        <p:spPr>
          <a:xfrm>
            <a:off x="3491345" y="2489069"/>
            <a:ext cx="775855" cy="274320"/>
          </a:xfrm>
          <a:prstGeom prst="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25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0" t="4040" r="615" b="3569"/>
          <a:stretch/>
        </p:blipFill>
        <p:spPr>
          <a:xfrm>
            <a:off x="5725338" y="1276980"/>
            <a:ext cx="5626154" cy="5078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영상 상세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995019" y="607274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5584846" y="381615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5588178" y="15513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74255" y="1274209"/>
            <a:ext cx="4812145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유어핏</a:t>
            </a:r>
            <a:r>
              <a:rPr lang="ko-KR" altLang="en-US" dirty="0" smtClean="0"/>
              <a:t> 영상 상세 페이지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목록 페이지의 컨텐츠 클릭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페이지로 이동합니다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선택 된 컨텐츠의 운동 정보를 확인하는 페이지 입니다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영상 등록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입력 했던 기본 설정 값을 각 항목에 맞춰 해당 영역에 노출한다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영상 등록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조합했던 운동과 휴식을 해당 영역에 노출한다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수정 버튼 클릭 시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유어핏</a:t>
            </a:r>
            <a:r>
              <a:rPr lang="ko-KR" altLang="en-US" sz="1600" dirty="0" smtClean="0"/>
              <a:t> 영상 수정 페이지로 이동하며</a:t>
            </a:r>
            <a:r>
              <a:rPr lang="en-US" altLang="ko-KR" sz="1600" dirty="0"/>
              <a:t>,</a:t>
            </a:r>
            <a:r>
              <a:rPr lang="ko-KR" altLang="en-US" sz="1600" dirty="0" smtClean="0"/>
              <a:t> 취소 버튼 클릭 시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목록 페이지로 이동한다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850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5" t="3771" r="386" b="3300"/>
          <a:stretch/>
        </p:blipFill>
        <p:spPr>
          <a:xfrm>
            <a:off x="5848758" y="1244715"/>
            <a:ext cx="5632042" cy="510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유어핏</a:t>
            </a:r>
            <a:r>
              <a:rPr lang="ko-KR" altLang="en-US" dirty="0" smtClean="0">
                <a:cs typeface="Segoe UI Light" panose="020B0502040204020203" pitchFamily="34" charset="0"/>
              </a:rPr>
              <a:t> 영상 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995019" y="607274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5584846" y="381615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5588178" y="15513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74255" y="1274209"/>
            <a:ext cx="4812145" cy="533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/>
              <a:t>유어핏</a:t>
            </a:r>
            <a:r>
              <a:rPr lang="ko-KR" altLang="en-US" dirty="0" smtClean="0"/>
              <a:t> 영상 수정 페이지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상세페이지의 </a:t>
            </a:r>
            <a:r>
              <a:rPr lang="ko-KR" altLang="en-US" dirty="0" err="1" smtClean="0"/>
              <a:t>수정버튼</a:t>
            </a:r>
            <a:r>
              <a:rPr lang="ko-KR" altLang="en-US" dirty="0" smtClean="0"/>
              <a:t> 클릭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페이지로 이동합니다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컨텐츠의 수정을 진행하는 페이지 입니다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1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영상 등록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입력 했던 기본 설정 값이 각 항목에 맞춰 해당 영역에 노출되며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수정하고자하는 값을 변경한다</a:t>
            </a:r>
            <a:r>
              <a:rPr lang="en-US" altLang="ko-KR" sz="1600" dirty="0" smtClean="0"/>
              <a:t>..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영상 등록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조합했던 운동과 휴식이 해당 영역에 노출되며 수정하고자 하는 운동 및 휴식을 추가 및 변경한다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저장 버튼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변경된 값이 저장되고 상세 페이지로 이동한다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취소버튼</a:t>
            </a:r>
            <a:r>
              <a:rPr lang="ko-KR" altLang="en-US" sz="1600" dirty="0" smtClean="0"/>
              <a:t>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상세 페이지로 이동한다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5954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7140" r="681" b="62767"/>
          <a:stretch/>
        </p:blipFill>
        <p:spPr>
          <a:xfrm>
            <a:off x="684965" y="1343925"/>
            <a:ext cx="10822069" cy="1854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외부 </a:t>
            </a:r>
            <a:r>
              <a:rPr lang="en-US" altLang="ko-KR" dirty="0" smtClean="0">
                <a:cs typeface="Segoe UI Light" panose="020B0502040204020203" pitchFamily="34" charset="0"/>
              </a:rPr>
              <a:t>API </a:t>
            </a:r>
            <a:r>
              <a:rPr lang="ko-KR" altLang="en-US" dirty="0" smtClean="0">
                <a:cs typeface="Segoe UI Light" panose="020B0502040204020203" pitchFamily="34" charset="0"/>
              </a:rPr>
              <a:t>영상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영상 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653490"/>
            <a:ext cx="10920717" cy="3449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외부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API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 목록 검색 박스입니다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사용자 검색이 가능합니다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카테고리를 선택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피트니스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레시피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901008" y="259323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897775" y="213829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4531541" y="259323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9549443" y="259323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87237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0" t="36814" r="607" b="40032"/>
          <a:stretch/>
        </p:blipFill>
        <p:spPr>
          <a:xfrm>
            <a:off x="684965" y="1304252"/>
            <a:ext cx="10822069" cy="1426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4" t="73848" r="533" b="8110"/>
          <a:stretch/>
        </p:blipFill>
        <p:spPr>
          <a:xfrm>
            <a:off x="684964" y="2947352"/>
            <a:ext cx="10822069" cy="1111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>
                <a:cs typeface="Segoe UI Light" panose="020B0502040204020203" pitchFamily="34" charset="0"/>
              </a:rPr>
              <a:t>외부 </a:t>
            </a:r>
            <a:r>
              <a:rPr lang="en-US" altLang="ko-KR" dirty="0">
                <a:cs typeface="Segoe UI Light" panose="020B0502040204020203" pitchFamily="34" charset="0"/>
              </a:rPr>
              <a:t>API </a:t>
            </a:r>
            <a:r>
              <a:rPr lang="ko-KR" altLang="en-US" dirty="0">
                <a:cs typeface="Segoe UI Light" panose="020B0502040204020203" pitchFamily="34" charset="0"/>
              </a:rPr>
              <a:t>영상 목록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>
                <a:cs typeface="Segoe UI Light" panose="020B0502040204020203" pitchFamily="34" charset="0"/>
              </a:rPr>
              <a:t>영상 </a:t>
            </a:r>
            <a:r>
              <a:rPr lang="ko-KR" altLang="en-US" dirty="0" smtClean="0">
                <a:cs typeface="Segoe UI Light" panose="020B0502040204020203" pitchFamily="34" charset="0"/>
              </a:rPr>
              <a:t>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9711" y="4275389"/>
            <a:ext cx="11153708" cy="2249647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외부 </a:t>
            </a:r>
            <a:r>
              <a:rPr lang="en-US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Api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 목록입니다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영상등록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영상 등록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공유하기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영상을 프론트의 함께하기에 공유한다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43255" y="130406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401500" y="12383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6309092" y="165554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49699" y="16571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684965" y="3553899"/>
            <a:ext cx="10822069" cy="319697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957216" y="16530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1817393" y="166193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9984735" y="16530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33" name="타원 32"/>
          <p:cNvSpPr/>
          <p:nvPr/>
        </p:nvSpPr>
        <p:spPr>
          <a:xfrm>
            <a:off x="382551" y="355389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0466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Home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12" y="2018217"/>
            <a:ext cx="8123538" cy="4526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69" t="959" r="75" b="94763"/>
          <a:stretch/>
        </p:blipFill>
        <p:spPr>
          <a:xfrm>
            <a:off x="6064918" y="1732731"/>
            <a:ext cx="3772849" cy="413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타원 3"/>
          <p:cNvSpPr/>
          <p:nvPr/>
        </p:nvSpPr>
        <p:spPr>
          <a:xfrm>
            <a:off x="5927758" y="156117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5" name="직사각형 4"/>
          <p:cNvSpPr/>
          <p:nvPr/>
        </p:nvSpPr>
        <p:spPr>
          <a:xfrm>
            <a:off x="3715112" y="2378663"/>
            <a:ext cx="904407" cy="3511072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3577952" y="220455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2" name="직사각형 11"/>
          <p:cNvSpPr/>
          <p:nvPr/>
        </p:nvSpPr>
        <p:spPr>
          <a:xfrm>
            <a:off x="4863314" y="3374577"/>
            <a:ext cx="6811450" cy="2814570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76555" y="330874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5" name="직사각형 14"/>
          <p:cNvSpPr/>
          <p:nvPr/>
        </p:nvSpPr>
        <p:spPr>
          <a:xfrm>
            <a:off x="9946161" y="1977169"/>
            <a:ext cx="1890500" cy="392956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41610" y="1524708"/>
            <a:ext cx="2979306" cy="3871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로그인 성공 시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진입하는 첫 화면입니다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로그인한 관리자의 정보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닉네임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ID,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최종 접속일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와 관리자가 가진 메뉴의 권한을 확인할 수 있습니다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algn="just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이메일 주소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현재와 같은 내 정보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로그아웃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로그인화면으로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algn="just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관리자가 가진 권한에 따른 메뉴가 나타난다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algn="just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관리자가 가진 권한을 확인 할 수 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 flipH="1">
            <a:off x="4771919" y="2378663"/>
            <a:ext cx="7064742" cy="747354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15" idx="0"/>
          </p:cNvCxnSpPr>
          <p:nvPr/>
        </p:nvCxnSpPr>
        <p:spPr>
          <a:xfrm rot="16200000" flipV="1">
            <a:off x="10274096" y="1359854"/>
            <a:ext cx="170711" cy="106392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4656463" y="21860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78447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88" t="28307" r="31894" b="19186"/>
          <a:stretch/>
        </p:blipFill>
        <p:spPr>
          <a:xfrm>
            <a:off x="7222832" y="2185158"/>
            <a:ext cx="4488873" cy="284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0" t="53268" r="607" b="40032"/>
          <a:stretch/>
        </p:blipFill>
        <p:spPr>
          <a:xfrm>
            <a:off x="685530" y="1441220"/>
            <a:ext cx="10822069" cy="4129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>
                <a:cs typeface="Segoe UI Light" panose="020B0502040204020203" pitchFamily="34" charset="0"/>
              </a:rPr>
              <a:t>외부 </a:t>
            </a:r>
            <a:r>
              <a:rPr lang="en-US" altLang="ko-KR" dirty="0">
                <a:cs typeface="Segoe UI Light" panose="020B0502040204020203" pitchFamily="34" charset="0"/>
              </a:rPr>
              <a:t>API </a:t>
            </a:r>
            <a:r>
              <a:rPr lang="ko-KR" altLang="en-US" dirty="0">
                <a:cs typeface="Segoe UI Light" panose="020B0502040204020203" pitchFamily="34" charset="0"/>
              </a:rPr>
              <a:t>영상 목록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>
                <a:cs typeface="Segoe UI Light" panose="020B0502040204020203" pitchFamily="34" charset="0"/>
              </a:rPr>
              <a:t>영상 </a:t>
            </a:r>
            <a:r>
              <a:rPr lang="ko-KR" altLang="en-US" dirty="0" smtClean="0">
                <a:cs typeface="Segoe UI Light" panose="020B0502040204020203" pitchFamily="34" charset="0"/>
              </a:rPr>
              <a:t>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공유 하기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7085672" y="25743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9958558" y="149624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8679036" y="461805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085672" y="337223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7085672" y="364655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91127" y="2185158"/>
            <a:ext cx="61606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공유하기를 통해</a:t>
            </a:r>
            <a:r>
              <a:rPr lang="en-US" altLang="ko-KR" sz="1600" dirty="0" smtClean="0"/>
              <a:t>, </a:t>
            </a:r>
            <a:r>
              <a:rPr lang="en-US" altLang="ko-KR" sz="1600" dirty="0" err="1" smtClean="0"/>
              <a:t>YourFit</a:t>
            </a:r>
            <a:r>
              <a:rPr lang="en-US" altLang="ko-KR" sz="1600" dirty="0" smtClean="0"/>
              <a:t> Front</a:t>
            </a:r>
            <a:r>
              <a:rPr lang="ko-KR" altLang="en-US" sz="1600" dirty="0" smtClean="0"/>
              <a:t>의 함께하기에 유튜브 컨텐츠를  추가할 수 있습니다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공유하기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외부 영상 공유 레이어 </a:t>
            </a:r>
            <a:r>
              <a:rPr lang="ko-KR" altLang="en-US" sz="1400" dirty="0" err="1" smtClean="0"/>
              <a:t>팝업창이</a:t>
            </a:r>
            <a:r>
              <a:rPr lang="ko-KR" altLang="en-US" sz="1400" dirty="0" smtClean="0"/>
              <a:t> 화면 중앙에 노출된다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된 영상의 </a:t>
            </a:r>
            <a:r>
              <a:rPr lang="ko-KR" altLang="en-US" sz="1400" dirty="0" err="1" smtClean="0"/>
              <a:t>썸네일과</a:t>
            </a:r>
            <a:r>
              <a:rPr lang="ko-KR" altLang="en-US" sz="1400" dirty="0" smtClean="0"/>
              <a:t> 설명이 </a:t>
            </a:r>
            <a:r>
              <a:rPr lang="ko-KR" altLang="en-US" sz="1400" dirty="0" err="1" smtClean="0"/>
              <a:t>해당영역에</a:t>
            </a:r>
            <a:r>
              <a:rPr lang="ko-KR" altLang="en-US" sz="1400" dirty="0" smtClean="0"/>
              <a:t> 노출된다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영상 등록 시 입력 했던 제목이 노출되고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값의 변경은 불가능하다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추가하고자 하는 내용을 입력한다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/>
              <a:t>공유버튼</a:t>
            </a:r>
            <a:r>
              <a:rPr lang="ko-KR" altLang="en-US" sz="1400" dirty="0" smtClean="0"/>
              <a:t>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영상이 </a:t>
            </a:r>
            <a:r>
              <a:rPr lang="ko-KR" altLang="en-US" sz="1400" dirty="0" err="1" smtClean="0"/>
              <a:t>함께해요에</a:t>
            </a:r>
            <a:r>
              <a:rPr lang="ko-KR" altLang="en-US" sz="1400" dirty="0" smtClean="0"/>
              <a:t> 공유되고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레이어 </a:t>
            </a:r>
            <a:r>
              <a:rPr lang="ko-KR" altLang="en-US" sz="1400" dirty="0" err="1" smtClean="0"/>
              <a:t>팝업창은</a:t>
            </a:r>
            <a:r>
              <a:rPr lang="ko-KR" altLang="en-US" sz="1400" dirty="0" smtClean="0"/>
              <a:t> 종료된다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취소버튼</a:t>
            </a:r>
            <a:r>
              <a:rPr lang="ko-KR" altLang="en-US" sz="1400" dirty="0" smtClean="0"/>
              <a:t>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입력 값은 삭제되고 해당 레이어 </a:t>
            </a:r>
            <a:r>
              <a:rPr lang="ko-KR" altLang="en-US" sz="1400" dirty="0" err="1" smtClean="0"/>
              <a:t>팝업창이</a:t>
            </a:r>
            <a:r>
              <a:rPr lang="ko-KR" altLang="en-US" sz="1400" dirty="0" smtClean="0"/>
              <a:t> 종료된다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8900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140" y="4093801"/>
            <a:ext cx="7822189" cy="2314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7970" b="54534"/>
          <a:stretch/>
        </p:blipFill>
        <p:spPr>
          <a:xfrm>
            <a:off x="591127" y="1315799"/>
            <a:ext cx="5413783" cy="1287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2" t="3124" b="81169"/>
          <a:stretch/>
        </p:blipFill>
        <p:spPr>
          <a:xfrm>
            <a:off x="4044140" y="1838200"/>
            <a:ext cx="7822189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>
                <a:cs typeface="Segoe UI Light" panose="020B0502040204020203" pitchFamily="34" charset="0"/>
              </a:rPr>
              <a:t>외부 </a:t>
            </a:r>
            <a:r>
              <a:rPr lang="en-US" altLang="ko-KR" dirty="0">
                <a:cs typeface="Segoe UI Light" panose="020B0502040204020203" pitchFamily="34" charset="0"/>
              </a:rPr>
              <a:t>API </a:t>
            </a:r>
            <a:r>
              <a:rPr lang="ko-KR" altLang="en-US" dirty="0">
                <a:cs typeface="Segoe UI Light" panose="020B0502040204020203" pitchFamily="34" charset="0"/>
              </a:rPr>
              <a:t>영상 </a:t>
            </a:r>
            <a:r>
              <a:rPr lang="ko-KR" altLang="en-US" dirty="0" smtClean="0">
                <a:cs typeface="Segoe UI Light" panose="020B0502040204020203" pitchFamily="34" charset="0"/>
              </a:rPr>
              <a:t>등록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외부 영상 선택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5229163" y="145423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384047" y="142129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8788485" y="497174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906980" y="310999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9302400" y="454713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84047" y="2740840"/>
            <a:ext cx="3522933" cy="3929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유튜브에서 검색 할 키워드를 입력 한다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영상 검색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아래의 빈 공간에 키워드의 검색 결과가 노출된다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err="1" smtClean="0"/>
              <a:t>미리보기</a:t>
            </a:r>
            <a:r>
              <a:rPr lang="ko-KR" altLang="en-US" sz="1400" dirty="0" smtClean="0"/>
              <a:t>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미리보기</a:t>
            </a:r>
            <a:r>
              <a:rPr lang="ko-KR" altLang="en-US" sz="1400" dirty="0" smtClean="0"/>
              <a:t> 시청이 가능하다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우측의 공간에 </a:t>
            </a:r>
            <a:r>
              <a:rPr lang="ko-KR" altLang="en-US" sz="1400" dirty="0" err="1" smtClean="0"/>
              <a:t>미리보기</a:t>
            </a:r>
            <a:r>
              <a:rPr lang="ko-KR" altLang="en-US" sz="1400" dirty="0" smtClean="0"/>
              <a:t> 영상이 재생 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영상이 선택되며 영상의 정보가 외부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Api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영상 등록의 선택 된 영상에 꽂힌다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35733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5" t="44543" r="299" b="9597"/>
          <a:stretch/>
        </p:blipFill>
        <p:spPr>
          <a:xfrm>
            <a:off x="6218753" y="1311476"/>
            <a:ext cx="5413783" cy="1575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8" t="45118" r="772" b="3838"/>
          <a:stretch/>
        </p:blipFill>
        <p:spPr>
          <a:xfrm>
            <a:off x="3260434" y="3246089"/>
            <a:ext cx="8599055" cy="3500582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>
                <a:cs typeface="Segoe UI Light" panose="020B0502040204020203" pitchFamily="34" charset="0"/>
              </a:rPr>
              <a:t>외부 </a:t>
            </a:r>
            <a:r>
              <a:rPr lang="en-US" altLang="ko-KR" dirty="0">
                <a:cs typeface="Segoe UI Light" panose="020B0502040204020203" pitchFamily="34" charset="0"/>
              </a:rPr>
              <a:t>API </a:t>
            </a:r>
            <a:r>
              <a:rPr lang="ko-KR" altLang="en-US" dirty="0">
                <a:cs typeface="Segoe UI Light" panose="020B0502040204020203" pitchFamily="34" charset="0"/>
              </a:rPr>
              <a:t>영상 </a:t>
            </a:r>
            <a:r>
              <a:rPr lang="ko-KR" altLang="en-US" dirty="0" smtClean="0">
                <a:cs typeface="Segoe UI Light" panose="020B0502040204020203" pitchFamily="34" charset="0"/>
              </a:rPr>
              <a:t>등록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외부 </a:t>
            </a:r>
            <a:r>
              <a:rPr lang="en-US" altLang="ko-KR" dirty="0" err="1" smtClean="0">
                <a:cs typeface="Segoe UI Light" panose="020B0502040204020203" pitchFamily="34" charset="0"/>
              </a:rPr>
              <a:t>Api</a:t>
            </a:r>
            <a:r>
              <a:rPr lang="en-US" altLang="ko-KR" dirty="0" smtClean="0">
                <a:cs typeface="Segoe UI Light" panose="020B0502040204020203" pitchFamily="34" charset="0"/>
              </a:rPr>
              <a:t> </a:t>
            </a:r>
            <a:r>
              <a:rPr lang="ko-KR" altLang="en-US" dirty="0" smtClean="0">
                <a:cs typeface="Segoe UI Light" panose="020B0502040204020203" pitchFamily="34" charset="0"/>
              </a:rPr>
              <a:t>영상 등록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437308" y="389263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6055174" y="122422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3238309" y="535967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749307" y="391463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3437308" y="438922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아래쪽 화살표 3"/>
          <p:cNvSpPr/>
          <p:nvPr/>
        </p:nvSpPr>
        <p:spPr>
          <a:xfrm>
            <a:off x="8608291" y="2796503"/>
            <a:ext cx="454514" cy="63249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6800290" y="639265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24873" y="1447567"/>
            <a:ext cx="5532582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선택된 영상이 없는 빈 화면이다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카테고리를 선택 한다</a:t>
            </a:r>
            <a:r>
              <a:rPr lang="en-US" altLang="ko-KR" sz="1400" dirty="0" smtClean="0"/>
              <a:t>. (Default </a:t>
            </a:r>
            <a:r>
              <a:rPr lang="ko-KR" altLang="en-US" sz="1400" dirty="0" smtClean="0"/>
              <a:t>피트니스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레시피</a:t>
            </a:r>
            <a:r>
              <a:rPr lang="en-US" altLang="ko-KR" sz="1400" dirty="0" smtClean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제목을 입력한다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영상 설명을 입력한다 </a:t>
            </a:r>
            <a:r>
              <a:rPr lang="en-US" altLang="ko-KR" sz="1400" dirty="0" smtClean="0"/>
              <a:t>(250</a:t>
            </a:r>
            <a:r>
              <a:rPr lang="ko-KR" altLang="en-US" sz="1400" dirty="0" smtClean="0"/>
              <a:t>자까지 입력 가능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키워드를 통해 검색된 유튜브 영상이 해당 영역에 노출된다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8844" y="3186547"/>
            <a:ext cx="26099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6.    </a:t>
            </a:r>
            <a:r>
              <a:rPr lang="ko-KR" altLang="en-US" sz="1400" dirty="0" smtClean="0"/>
              <a:t>등록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영상이 등록 되며 목록 페이지로 이동한다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취소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입력 한 모든 내용이 삭제 되며 목록 페이지로 이동한다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5206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2" t="7329" r="758" b="6359"/>
          <a:stretch/>
        </p:blipFill>
        <p:spPr>
          <a:xfrm>
            <a:off x="4225682" y="1361385"/>
            <a:ext cx="7501226" cy="3700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>
                <a:cs typeface="Segoe UI Light" panose="020B0502040204020203" pitchFamily="34" charset="0"/>
              </a:rPr>
              <a:t>외부 </a:t>
            </a:r>
            <a:r>
              <a:rPr lang="en-US" altLang="ko-KR" dirty="0">
                <a:cs typeface="Segoe UI Light" panose="020B0502040204020203" pitchFamily="34" charset="0"/>
              </a:rPr>
              <a:t>API </a:t>
            </a:r>
            <a:r>
              <a:rPr lang="ko-KR" altLang="en-US" dirty="0">
                <a:cs typeface="Segoe UI Light" panose="020B0502040204020203" pitchFamily="34" charset="0"/>
              </a:rPr>
              <a:t>영상 </a:t>
            </a:r>
            <a:r>
              <a:rPr lang="ko-KR" altLang="en-US" dirty="0" smtClean="0">
                <a:cs typeface="Segoe UI Light" panose="020B0502040204020203" pitchFamily="34" charset="0"/>
              </a:rPr>
              <a:t>상세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139368" y="279746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4139368" y="166404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315197" y="466354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4893" y="1342913"/>
            <a:ext cx="370447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외부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상세 페이지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목록 페이지의 컨텐츠 클릭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페이지로 이동합니다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선택 된 컨텐츠의 상세 정보 열람이 가능합니다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선택 된 영상의 </a:t>
            </a:r>
            <a:r>
              <a:rPr lang="ko-KR" altLang="en-US" sz="1600" dirty="0" err="1" smtClean="0"/>
              <a:t>미리보기와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영상 정보 설명이 해당 영역에 노출된다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선택 된 영상의 카테고리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제목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영상 설명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선택 된 영상의 </a:t>
            </a:r>
            <a:r>
              <a:rPr lang="ko-KR" altLang="en-US" sz="1600" dirty="0" err="1" smtClean="0"/>
              <a:t>썸네일이</a:t>
            </a:r>
            <a:r>
              <a:rPr lang="ko-KR" altLang="en-US" sz="1600" dirty="0" smtClean="0"/>
              <a:t> 해당 영역에 노출된다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수정 클릭 시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영상 수정 페이지로 이동하며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취소 클릭 시 목록 페이지로 이동한다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529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8686" r="717" b="4941"/>
          <a:stretch/>
        </p:blipFill>
        <p:spPr>
          <a:xfrm>
            <a:off x="3888600" y="1342913"/>
            <a:ext cx="7827171" cy="3857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>
                <a:cs typeface="Segoe UI Light" panose="020B0502040204020203" pitchFamily="34" charset="0"/>
              </a:rPr>
              <a:t>외부 </a:t>
            </a:r>
            <a:r>
              <a:rPr lang="en-US" altLang="ko-KR" dirty="0">
                <a:cs typeface="Segoe UI Light" panose="020B0502040204020203" pitchFamily="34" charset="0"/>
              </a:rPr>
              <a:t>API </a:t>
            </a:r>
            <a:r>
              <a:rPr lang="ko-KR" altLang="en-US" dirty="0">
                <a:cs typeface="Segoe UI Light" panose="020B0502040204020203" pitchFamily="34" charset="0"/>
              </a:rPr>
              <a:t>영상 </a:t>
            </a:r>
            <a:r>
              <a:rPr lang="ko-KR" altLang="en-US" dirty="0" smtClean="0">
                <a:cs typeface="Segoe UI Light" panose="020B0502040204020203" pitchFamily="34" charset="0"/>
              </a:rPr>
              <a:t>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632752" y="290830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3632752" y="159737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7222832" y="492575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34892" y="1342913"/>
            <a:ext cx="3453707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외부 </a:t>
            </a:r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영상 수정 페이지 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상세페이지의 수정 버튼 클릭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페이지로 이동합니다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선택 된 컨텐츠의 정보를 수정합니다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endParaRPr lang="en-US" altLang="ko-KR" sz="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기존에 선택 된 영상의 설명과 </a:t>
            </a:r>
            <a:r>
              <a:rPr lang="ko-KR" altLang="en-US" sz="1600" dirty="0" err="1" smtClean="0"/>
              <a:t>미리보기가</a:t>
            </a:r>
            <a:r>
              <a:rPr lang="ko-KR" altLang="en-US" sz="1600" dirty="0" smtClean="0"/>
              <a:t> 노출 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키워드 검색을 통해 새 영상 선택이 가능하다</a:t>
            </a:r>
            <a:r>
              <a:rPr lang="en-US" altLang="ko-KR" sz="16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dirty="0" smtClean="0"/>
              <a:t>해당 영상의 기존 정보가 노출 되며 수정이 가능하다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9607" y="5929748"/>
            <a:ext cx="109873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3.    </a:t>
            </a:r>
            <a:r>
              <a:rPr lang="ko-KR" altLang="en-US" sz="1600" dirty="0" smtClean="0"/>
              <a:t>등록 </a:t>
            </a:r>
            <a:r>
              <a:rPr lang="ko-KR" altLang="en-US" sz="1600" dirty="0"/>
              <a:t>버튼 클릭 시</a:t>
            </a:r>
            <a:r>
              <a:rPr lang="en-US" altLang="ko-KR" sz="1600" dirty="0"/>
              <a:t>, </a:t>
            </a:r>
            <a:r>
              <a:rPr lang="ko-KR" altLang="en-US" sz="1600" dirty="0"/>
              <a:t>수정된 정보가 등록 되며 상세 페이지로 이동한다</a:t>
            </a:r>
            <a:r>
              <a:rPr lang="en-US" altLang="ko-KR" sz="1600" dirty="0"/>
              <a:t>. </a:t>
            </a:r>
            <a:r>
              <a:rPr lang="ko-KR" altLang="en-US" sz="1600" dirty="0"/>
              <a:t>취소 클릭 시</a:t>
            </a:r>
            <a:r>
              <a:rPr lang="en-US" altLang="ko-KR" sz="1600" dirty="0"/>
              <a:t>, </a:t>
            </a:r>
            <a:r>
              <a:rPr lang="ko-KR" altLang="en-US" sz="1600" dirty="0"/>
              <a:t>상세 페이지로 이동한다</a:t>
            </a:r>
            <a:r>
              <a:rPr lang="en-US" altLang="ko-KR" sz="16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7960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8402" r="455" b="62767"/>
          <a:stretch/>
        </p:blipFill>
        <p:spPr>
          <a:xfrm>
            <a:off x="633063" y="1451554"/>
            <a:ext cx="10942449" cy="179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공지사항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653490"/>
            <a:ext cx="10920717" cy="242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공지상항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 검색 박스입니다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사용자 검색이 가능합니다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901008" y="259323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897775" y="213829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9549443" y="259323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6922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36364" r="455" b="36738"/>
          <a:stretch/>
        </p:blipFill>
        <p:spPr>
          <a:xfrm>
            <a:off x="617575" y="1436392"/>
            <a:ext cx="10942449" cy="1670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smtClean="0">
                <a:cs typeface="Segoe UI Light" panose="020B0502040204020203" pitchFamily="34" charset="0"/>
              </a:rPr>
              <a:t>공지사항 목록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1944" y="3698453"/>
            <a:ext cx="11153708" cy="2249647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 목록입니다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공지사항 등록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게시버튼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공지사항이 프론트의 공지사항에 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 중 클릭 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게시중인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공지사항이 내려가고 텍스트가 게시하기로 변경되며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게시하기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게시물이 프론트의 공지사항에 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)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79264" y="151593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453232" y="145835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4947751" y="17270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71537" y="186419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677764" y="2629575"/>
            <a:ext cx="10822069" cy="319697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9191207" y="17270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1558775" y="173267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371537" y="266496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55866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7" t="7328" r="1060" b="29949"/>
          <a:stretch/>
        </p:blipFill>
        <p:spPr>
          <a:xfrm>
            <a:off x="2094274" y="1428379"/>
            <a:ext cx="9411855" cy="337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smtClean="0">
                <a:cs typeface="Segoe UI Light" panose="020B0502040204020203" pitchFamily="34" charset="0"/>
              </a:rPr>
              <a:t>공지사항 등록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957114" y="255544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228187" y="189181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728473" y="255544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040446" y="449071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1207" y="1428379"/>
            <a:ext cx="143590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공지사항을 등록합니다</a:t>
            </a:r>
            <a:r>
              <a:rPr lang="en-US" altLang="ko-KR" sz="1600" dirty="0" smtClean="0"/>
              <a:t>. Html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입력 란에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형식으로 게시할 공지사항을 입력 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1207" y="4987636"/>
            <a:ext cx="11255157" cy="1344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제목을 입력 한다</a:t>
            </a:r>
            <a:r>
              <a:rPr lang="en-US" altLang="ko-KR" sz="1400" dirty="0" smtClean="0"/>
              <a:t>. (</a:t>
            </a:r>
            <a:r>
              <a:rPr lang="en-US" altLang="ko-KR" sz="1400" dirty="0" err="1" smtClean="0"/>
              <a:t>maxlength</a:t>
            </a:r>
            <a:r>
              <a:rPr lang="en-US" altLang="ko-KR" sz="1400" dirty="0" smtClean="0"/>
              <a:t> 50)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/>
              <a:t>HTML </a:t>
            </a:r>
            <a:r>
              <a:rPr lang="ko-KR" altLang="en-US" sz="1400" dirty="0" smtClean="0"/>
              <a:t>형식으로 입력 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/>
              <a:t>HTML </a:t>
            </a:r>
            <a:r>
              <a:rPr lang="ko-KR" altLang="en-US" sz="1400" dirty="0" smtClean="0"/>
              <a:t>형식으로 입력 된 텍스트의 </a:t>
            </a:r>
            <a:r>
              <a:rPr lang="ko-KR" altLang="en-US" sz="1400" dirty="0" err="1" smtClean="0"/>
              <a:t>미리보기를</a:t>
            </a:r>
            <a:r>
              <a:rPr lang="ko-KR" altLang="en-US" sz="1400" dirty="0" smtClean="0"/>
              <a:t>  해당 영역에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등록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게시물이 등록 되고 목록 페이지로 이동한다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취소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입력된 값이 삭제되고 목록 페이지로 이동한다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9946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635" r="1137" b="29949"/>
          <a:stretch/>
        </p:blipFill>
        <p:spPr>
          <a:xfrm>
            <a:off x="2502507" y="1428379"/>
            <a:ext cx="8989362" cy="3209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smtClean="0">
                <a:cs typeface="Segoe UI Light" panose="020B0502040204020203" pitchFamily="34" charset="0"/>
              </a:rPr>
              <a:t>공지사항 상세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313090" y="255544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606878" y="186410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948512" y="255544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363719" y="429204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1207" y="1428379"/>
            <a:ext cx="18710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목록의 컨텐츠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페이지로 이동합니다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해당 컨텐츠의 상세 정보 열람이 가능합니다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1207" y="4987636"/>
            <a:ext cx="11255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된 게시물의 제목을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된 게시물의 </a:t>
            </a:r>
            <a:r>
              <a:rPr lang="en-US" altLang="ko-KR" sz="1400" dirty="0" smtClean="0"/>
              <a:t>HTML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코드를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선택된 게시물의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코드의 </a:t>
            </a:r>
            <a:r>
              <a:rPr lang="ko-KR" altLang="en-US" sz="1400" dirty="0" err="1" smtClean="0"/>
              <a:t>미리보기를</a:t>
            </a:r>
            <a:r>
              <a:rPr lang="ko-KR" altLang="en-US" sz="1400" dirty="0" smtClean="0"/>
              <a:t>  해당 영역에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수정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게시물의 수정 페이지로 이동하고 취소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목록 페이지로 이동한다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824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 t="7788" r="1363" b="30102"/>
          <a:stretch/>
        </p:blipFill>
        <p:spPr>
          <a:xfrm>
            <a:off x="2236975" y="1392666"/>
            <a:ext cx="9410079" cy="3354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smtClean="0">
                <a:cs typeface="Segoe UI Light" panose="020B0502040204020203" pitchFamily="34" charset="0"/>
              </a:rPr>
              <a:t>공지사항 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137872" y="247123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313090" y="183004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948512" y="255544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271355" y="439181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4021" y="1392666"/>
            <a:ext cx="1871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상세 페이지의 수정 버튼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페이지로 이동합니다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해당 컨텐츠의 수정이 가능합니다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1207" y="4987636"/>
            <a:ext cx="1125515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된 게시물의 제목을 노출하며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변경하고자 하는 제목을 입력한다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된 게시물의 </a:t>
            </a:r>
            <a:r>
              <a:rPr lang="en-US" altLang="ko-KR" sz="1400" dirty="0" smtClean="0"/>
              <a:t>HTML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코드를 노출하며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변경하고자 하는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코드를 입력한다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선택된 게시물의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코드의 </a:t>
            </a:r>
            <a:r>
              <a:rPr lang="ko-KR" altLang="en-US" sz="1400" dirty="0" err="1" smtClean="0"/>
              <a:t>미리보기를</a:t>
            </a:r>
            <a:r>
              <a:rPr lang="ko-KR" altLang="en-US" sz="1400" dirty="0" smtClean="0"/>
              <a:t>  해당 영역에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저장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변경 사항을 저장 하고 상세 페이지로 이동합니다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취소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변경 사항을 저장하지 않고 상세 페이지로 이동합니다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60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사용자 관리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사용자 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653490"/>
            <a:ext cx="10920717" cy="3449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 관리 검색 박스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사용자 검색이 가능합니다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닉네임을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아이디를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t="4713" b="71313"/>
          <a:stretch/>
        </p:blipFill>
        <p:spPr>
          <a:xfrm>
            <a:off x="677858" y="1399064"/>
            <a:ext cx="10858360" cy="1943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타원 13"/>
          <p:cNvSpPr/>
          <p:nvPr/>
        </p:nvSpPr>
        <p:spPr>
          <a:xfrm>
            <a:off x="4453635" y="266498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960103" y="266498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960103" y="223365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9599507" y="266498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6445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t="5791" r="556" b="68216"/>
          <a:stretch/>
        </p:blipFill>
        <p:spPr>
          <a:xfrm>
            <a:off x="649114" y="1462863"/>
            <a:ext cx="10893772" cy="226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1 : 1 </a:t>
            </a:r>
            <a:r>
              <a:rPr lang="ko-KR" altLang="en-US" dirty="0" smtClean="0">
                <a:cs typeface="Segoe UI Light" panose="020B0502040204020203" pitchFamily="34" charset="0"/>
              </a:rPr>
              <a:t>문의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939815"/>
            <a:ext cx="10920717" cy="2793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 : 1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문의 목록 검색 박스입니다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사용자 검색이 가능합니다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답변을 선택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완료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미완료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 아이디를 입력합니다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901008" y="266088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901008" y="221691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298242" y="266598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2" name="타원 11"/>
          <p:cNvSpPr/>
          <p:nvPr/>
        </p:nvSpPr>
        <p:spPr>
          <a:xfrm>
            <a:off x="901008" y="311749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9569335" y="312247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0628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87099" r="409" b="3974"/>
          <a:stretch/>
        </p:blipFill>
        <p:spPr>
          <a:xfrm>
            <a:off x="677764" y="3000969"/>
            <a:ext cx="10893772" cy="776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0" t="31702" r="556" b="52303"/>
          <a:stretch/>
        </p:blipFill>
        <p:spPr>
          <a:xfrm>
            <a:off x="677764" y="1352269"/>
            <a:ext cx="10893772" cy="1391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en-US" altLang="ko-KR" dirty="0">
                <a:cs typeface="Segoe UI Light" panose="020B0502040204020203" pitchFamily="34" charset="0"/>
              </a:rPr>
              <a:t>1 : 1 </a:t>
            </a:r>
            <a:r>
              <a:rPr lang="ko-KR" altLang="en-US" dirty="0">
                <a:cs typeface="Segoe UI Light" panose="020B0502040204020203" pitchFamily="34" charset="0"/>
              </a:rPr>
              <a:t>문의</a:t>
            </a:r>
            <a:r>
              <a:rPr lang="ko-KR" altLang="en-US" dirty="0" smtClean="0">
                <a:cs typeface="Segoe UI Light" panose="020B0502040204020203" pitchFamily="34" charset="0"/>
              </a:rPr>
              <a:t> 목록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08697" y="4051347"/>
            <a:ext cx="11153708" cy="2249647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1:1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문의 목록입니다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 아이디를 화면에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문의의 답변 여부를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미완료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답변 미완료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완료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–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답변 완료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40961" y="164208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434759" y="134596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8001043" y="165204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493965" y="165204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714708" y="3322304"/>
            <a:ext cx="10822069" cy="319697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10121895" y="164208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4682942" y="164208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440388" y="33449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2609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2" t="7176" r="530" b="30715"/>
          <a:stretch/>
        </p:blipFill>
        <p:spPr>
          <a:xfrm>
            <a:off x="1843265" y="1375647"/>
            <a:ext cx="9933099" cy="3510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en-US" altLang="ko-KR" dirty="0" smtClean="0">
                <a:cs typeface="Segoe UI Light" panose="020B0502040204020203" pitchFamily="34" charset="0"/>
              </a:rPr>
              <a:t>1 : 1</a:t>
            </a:r>
            <a:r>
              <a:rPr lang="ko-KR" altLang="en-US" dirty="0" smtClean="0">
                <a:cs typeface="Segoe UI Light" panose="020B0502040204020203" pitchFamily="34" charset="0"/>
              </a:rPr>
              <a:t>문의 상세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답변 미 완료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624169" y="236310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620363" y="182716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620363" y="343499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040446" y="449071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0548" y="1375647"/>
            <a:ext cx="1556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1 : 1 </a:t>
            </a:r>
            <a:r>
              <a:rPr lang="ko-KR" altLang="en-US" sz="1600" dirty="0" smtClean="0"/>
              <a:t>문의 상세 페이지 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목록의 컨텐츠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게시물의 상세 페이지로 이동합니다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1207" y="4987636"/>
            <a:ext cx="11255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사용자가 등록한 제목이 해당 영역에 노출된다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사용자가 등록한 문의 내용이 해당 영역에 노출 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답변 미 완료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영역이 활성화 되며 답변을 등록 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저장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답변이 저장되고</a:t>
            </a:r>
            <a:r>
              <a:rPr lang="en-US" altLang="ko-KR" sz="1400" dirty="0" smtClean="0"/>
              <a:t>, 3</a:t>
            </a:r>
            <a:r>
              <a:rPr lang="ko-KR" altLang="en-US" sz="1400" dirty="0" smtClean="0"/>
              <a:t>번 답변 창이 비활성화 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취소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등록 된 답변이 삭제되고 목록 페이지로 이동한다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028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2" t="7481" r="607" b="31176"/>
          <a:stretch/>
        </p:blipFill>
        <p:spPr>
          <a:xfrm>
            <a:off x="1894683" y="1375647"/>
            <a:ext cx="10065860" cy="3516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en-US" altLang="ko-KR" dirty="0" smtClean="0">
                <a:cs typeface="Segoe UI Light" panose="020B0502040204020203" pitchFamily="34" charset="0"/>
              </a:rPr>
              <a:t>1 : 1</a:t>
            </a:r>
            <a:r>
              <a:rPr lang="ko-KR" altLang="en-US" dirty="0" smtClean="0">
                <a:cs typeface="Segoe UI Light" panose="020B0502040204020203" pitchFamily="34" charset="0"/>
              </a:rPr>
              <a:t>문의 상세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답변 완료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624169" y="236310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620363" y="182716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620363" y="343499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148785" y="452839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0548" y="1375647"/>
            <a:ext cx="15569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1 : 1 </a:t>
            </a:r>
            <a:r>
              <a:rPr lang="ko-KR" altLang="en-US" sz="1600" dirty="0" smtClean="0"/>
              <a:t>문의 상세 페이지 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목록의 컨텐츠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게시물의 상세 페이지로 이동합니다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1207" y="4987636"/>
            <a:ext cx="11255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사용자가 등록한 제목이 해당 영역에 노출된다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사용자가 등록한 문의 내용이 해당 영역에 노출 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사용자가 등록한 문의에 대한 답변이 해당 영역에 노출 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수정 클릭 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답변 영역이 활성화 되며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취소 클릭 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목록 페이지로 이동한다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5546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2" t="7328" r="682" b="31482"/>
          <a:stretch/>
        </p:blipFill>
        <p:spPr>
          <a:xfrm>
            <a:off x="1805077" y="1375648"/>
            <a:ext cx="10091360" cy="3519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en-US" altLang="ko-KR" dirty="0" smtClean="0">
                <a:cs typeface="Segoe UI Light" panose="020B0502040204020203" pitchFamily="34" charset="0"/>
              </a:rPr>
              <a:t>1 : 1</a:t>
            </a:r>
            <a:r>
              <a:rPr lang="ko-KR" altLang="en-US" dirty="0" smtClean="0">
                <a:cs typeface="Segoe UI Light" panose="020B0502040204020203" pitchFamily="34" charset="0"/>
              </a:rPr>
              <a:t>문의 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624169" y="236310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620363" y="182716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620363" y="343499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148785" y="452839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00548" y="1375647"/>
            <a:ext cx="15569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1 : 1 </a:t>
            </a:r>
            <a:r>
              <a:rPr lang="ko-KR" altLang="en-US" sz="1600" dirty="0" smtClean="0"/>
              <a:t>문의 수정 페이지 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답변 영역이 활성화 되어 답변 수정이 가능합니다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1207" y="4987636"/>
            <a:ext cx="11255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사용자가 등록한 제목이 해당 영역에 노출된다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사용자가 등록한 문의 내용이 해당 영역에 노출 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사용자가 등록한 문의에 대한 답변이 해당 영역에 노출 되며 변경하고자 하는 내용을 입력 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저장 클릭 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답변 영역이 비 활성화 되며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취소 클릭 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입력 된 내용은 삭제되고 답변 영역이 비활성화 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4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3" t="8402" r="758" b="55253"/>
          <a:stretch/>
        </p:blipFill>
        <p:spPr>
          <a:xfrm>
            <a:off x="672131" y="1410106"/>
            <a:ext cx="10847737" cy="2253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ko-KR" dirty="0" smtClean="0">
                <a:cs typeface="Segoe UI Light" panose="020B0502040204020203" pitchFamily="34" charset="0"/>
              </a:rPr>
              <a:t>FAQ &gt; </a:t>
            </a:r>
            <a:r>
              <a:rPr lang="ko-KR" altLang="en-US" dirty="0" smtClean="0">
                <a:cs typeface="Segoe UI Light" panose="020B0502040204020203" pitchFamily="34" charset="0"/>
              </a:rPr>
              <a:t>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939815"/>
            <a:ext cx="10920717" cy="2793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 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문의 목록 검색 박스입니다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사용자 검색이 가능합니다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901008" y="261738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901008" y="215825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9677828" y="306613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7182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7" t="82299" r="685" b="5649"/>
          <a:stretch/>
        </p:blipFill>
        <p:spPr>
          <a:xfrm>
            <a:off x="672131" y="2938134"/>
            <a:ext cx="10847737" cy="747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0" t="44606" r="832" b="33593"/>
          <a:stretch/>
        </p:blipFill>
        <p:spPr>
          <a:xfrm>
            <a:off x="672131" y="1410106"/>
            <a:ext cx="10847737" cy="1351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en-US" altLang="ko-KR" dirty="0" smtClean="0">
                <a:cs typeface="Segoe UI Light" panose="020B0502040204020203" pitchFamily="34" charset="0"/>
              </a:rPr>
              <a:t>FAQ</a:t>
            </a:r>
            <a:r>
              <a:rPr lang="ko-KR" altLang="en-US" dirty="0" smtClean="0">
                <a:cs typeface="Segoe UI Light" panose="020B0502040204020203" pitchFamily="34" charset="0"/>
              </a:rPr>
              <a:t> 목록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1944" y="3910881"/>
            <a:ext cx="11153708" cy="2249647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FAQ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게시버튼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프론트의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에게시된다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 중 클릭 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게시중인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내려가고 텍스트가 게시하기로 변경되며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게시하기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게시물이 프론트의 공지사항에 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)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97811" y="141010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471705" y="137877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7792551" y="173555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97811" y="178216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677764" y="3202230"/>
            <a:ext cx="10822069" cy="319697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9984735" y="172706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3600011" y="172706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397811" y="328626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285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7175" r="1061" b="29795"/>
          <a:stretch/>
        </p:blipFill>
        <p:spPr>
          <a:xfrm>
            <a:off x="1897380" y="1428379"/>
            <a:ext cx="9889707" cy="355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en-US" altLang="ko-KR" dirty="0" smtClean="0">
                <a:cs typeface="Segoe UI Light" panose="020B0502040204020203" pitchFamily="34" charset="0"/>
              </a:rPr>
              <a:t>FAQ</a:t>
            </a:r>
            <a:r>
              <a:rPr lang="ko-KR" altLang="en-US" dirty="0" smtClean="0">
                <a:cs typeface="Segoe UI Light" panose="020B0502040204020203" pitchFamily="34" charset="0"/>
              </a:rPr>
              <a:t> 등록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1760220" y="25929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068788" y="194087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753268" y="259601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139275" y="459942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1207" y="1428379"/>
            <a:ext cx="14359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/>
              <a:t>FAQ</a:t>
            </a:r>
            <a:r>
              <a:rPr lang="ko-KR" altLang="en-US" sz="1600" dirty="0" smtClean="0"/>
              <a:t>을 등록합니다</a:t>
            </a:r>
            <a:r>
              <a:rPr lang="en-US" altLang="ko-KR" sz="1600" dirty="0" smtClean="0"/>
              <a:t>. Html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입력 란에 </a:t>
            </a:r>
            <a:r>
              <a:rPr lang="en-US" altLang="ko-KR" sz="1600" dirty="0" smtClean="0"/>
              <a:t>Html </a:t>
            </a:r>
            <a:r>
              <a:rPr lang="ko-KR" altLang="en-US" sz="1600" dirty="0" smtClean="0"/>
              <a:t>형식으로 게시할 공지사항을 입력 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1207" y="4987636"/>
            <a:ext cx="11255157" cy="1344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제목을 입력 한다</a:t>
            </a:r>
            <a:r>
              <a:rPr lang="en-US" altLang="ko-KR" sz="1400" dirty="0" smtClean="0"/>
              <a:t>. (</a:t>
            </a:r>
            <a:r>
              <a:rPr lang="en-US" altLang="ko-KR" sz="1400" dirty="0" err="1" smtClean="0"/>
              <a:t>maxlength</a:t>
            </a:r>
            <a:r>
              <a:rPr lang="en-US" altLang="ko-KR" sz="1400" dirty="0" smtClean="0"/>
              <a:t> 50)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/>
              <a:t>HTML </a:t>
            </a:r>
            <a:r>
              <a:rPr lang="ko-KR" altLang="en-US" sz="1400" dirty="0" smtClean="0"/>
              <a:t>형식으로 입력 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400" dirty="0" smtClean="0"/>
              <a:t>HTML </a:t>
            </a:r>
            <a:r>
              <a:rPr lang="ko-KR" altLang="en-US" sz="1400" dirty="0" smtClean="0"/>
              <a:t>형식으로 입력 된 텍스트의 </a:t>
            </a:r>
            <a:r>
              <a:rPr lang="ko-KR" altLang="en-US" sz="1400" dirty="0" err="1" smtClean="0"/>
              <a:t>미리보기를</a:t>
            </a:r>
            <a:r>
              <a:rPr lang="ko-KR" altLang="en-US" sz="1400" dirty="0" smtClean="0"/>
              <a:t>  해당 영역에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등록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게시물이 등록 되고 목록 페이지로 이동한다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취소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입력된 값이 삭제되고 목록 페이지로 이동한다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211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175" r="1212" b="30102"/>
          <a:stretch/>
        </p:blipFill>
        <p:spPr>
          <a:xfrm>
            <a:off x="2466108" y="1345255"/>
            <a:ext cx="9294879" cy="3337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en-US" altLang="ko-KR" dirty="0" smtClean="0">
                <a:cs typeface="Segoe UI Light" panose="020B0502040204020203" pitchFamily="34" charset="0"/>
              </a:rPr>
              <a:t>FAQ</a:t>
            </a:r>
            <a:r>
              <a:rPr lang="ko-KR" altLang="en-US" dirty="0" smtClean="0">
                <a:cs typeface="Segoe UI Light" panose="020B0502040204020203" pitchFamily="34" charset="0"/>
              </a:rPr>
              <a:t> 상세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313090" y="255544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606878" y="186410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948512" y="255544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363719" y="429204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21207" y="1428379"/>
            <a:ext cx="187101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목록의 컨텐츠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페이지로 이동합니다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해당 컨텐츠의 상세 정보 열람이 가능합니다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1207" y="4987636"/>
            <a:ext cx="11255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된 게시물의 제목을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된 게시물의 </a:t>
            </a:r>
            <a:r>
              <a:rPr lang="en-US" altLang="ko-KR" sz="1400" dirty="0" smtClean="0"/>
              <a:t>HTML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코드를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선택된 게시물의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코드의 </a:t>
            </a:r>
            <a:r>
              <a:rPr lang="ko-KR" altLang="en-US" sz="1400" dirty="0" err="1" smtClean="0"/>
              <a:t>미리보기를</a:t>
            </a:r>
            <a:r>
              <a:rPr lang="ko-KR" altLang="en-US" sz="1400" dirty="0" smtClean="0"/>
              <a:t>  해당 영역에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수정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해당 게시물의 수정 페이지로 이동하고 취소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목록 페이지로 이동한다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4445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788" r="909" b="29949"/>
          <a:stretch/>
        </p:blipFill>
        <p:spPr>
          <a:xfrm>
            <a:off x="2275032" y="1392666"/>
            <a:ext cx="9418736" cy="3345589"/>
          </a:xfrm>
          <a:prstGeom prst="rect">
            <a:avLst/>
          </a:prstGeom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en-US" altLang="ko-KR" dirty="0" smtClean="0">
                <a:cs typeface="Segoe UI Light" panose="020B0502040204020203" pitchFamily="34" charset="0"/>
              </a:rPr>
              <a:t>FAQ</a:t>
            </a:r>
            <a:r>
              <a:rPr lang="ko-KR" altLang="en-US" dirty="0" smtClean="0">
                <a:cs typeface="Segoe UI Light" panose="020B0502040204020203" pitchFamily="34" charset="0"/>
              </a:rPr>
              <a:t> 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2137872" y="247123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2313090" y="183004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948512" y="255544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271355" y="439181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04021" y="1392666"/>
            <a:ext cx="18710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상세 페이지의 수정 버튼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페이지로 이동합니다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해당 컨텐츠의 수정이 가능합니다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521207" y="4987636"/>
            <a:ext cx="1125515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된 게시물의 제목을 노출하며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변경하고자 하는 제목을 입력한다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 된 게시물의 </a:t>
            </a:r>
            <a:r>
              <a:rPr lang="en-US" altLang="ko-KR" sz="1400" dirty="0" smtClean="0"/>
              <a:t>HTML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코드를 노출하며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변경하고자 하는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코드를 입력한다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선택된 게시물의 </a:t>
            </a:r>
            <a:r>
              <a:rPr lang="en-US" altLang="ko-KR" sz="1400" dirty="0" smtClean="0"/>
              <a:t>HTML </a:t>
            </a:r>
            <a:r>
              <a:rPr lang="ko-KR" altLang="en-US" sz="1400" dirty="0" smtClean="0"/>
              <a:t>코드의 </a:t>
            </a:r>
            <a:r>
              <a:rPr lang="ko-KR" altLang="en-US" sz="1400" dirty="0" err="1" smtClean="0"/>
              <a:t>미리보기를</a:t>
            </a:r>
            <a:r>
              <a:rPr lang="ko-KR" altLang="en-US" sz="1400" dirty="0" smtClean="0"/>
              <a:t>  해당 영역에 노출한다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저장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변경 사항을 저장 하고 상세 페이지로 이동합니다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취소 버튼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변경 사항을 저장하지 않고 상세 페이지로 이동합니다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274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8"/>
          <a:stretch/>
        </p:blipFill>
        <p:spPr>
          <a:xfrm>
            <a:off x="519711" y="2868502"/>
            <a:ext cx="11175607" cy="909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사용자 관리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사용자 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9711" y="4112204"/>
            <a:ext cx="11153708" cy="245958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 관리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목록입니다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 관리 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닉네임을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아이디를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 일을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422"/>
          <a:stretch/>
        </p:blipFill>
        <p:spPr>
          <a:xfrm>
            <a:off x="521207" y="1299498"/>
            <a:ext cx="11175607" cy="12035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타원 13"/>
          <p:cNvSpPr/>
          <p:nvPr/>
        </p:nvSpPr>
        <p:spPr>
          <a:xfrm>
            <a:off x="5219183" y="15053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384047" y="15053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618024" y="124480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9508210" y="151142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325677" y="150487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568699" y="3314493"/>
            <a:ext cx="11126619" cy="376383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4379" y="323041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42266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67" t="6600" r="655" b="69831"/>
          <a:stretch/>
        </p:blipFill>
        <p:spPr>
          <a:xfrm>
            <a:off x="633065" y="1414730"/>
            <a:ext cx="10925870" cy="1790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상품관리</a:t>
            </a:r>
            <a:r>
              <a:rPr lang="en-US" altLang="ko-KR" dirty="0" smtClean="0">
                <a:cs typeface="Segoe UI Light" panose="020B0502040204020203" pitchFamily="34" charset="0"/>
              </a:rPr>
              <a:t> &gt; </a:t>
            </a:r>
            <a:r>
              <a:rPr lang="ko-KR" altLang="en-US" dirty="0" smtClean="0">
                <a:cs typeface="Segoe UI Light" panose="020B0502040204020203" pitchFamily="34" charset="0"/>
              </a:rPr>
              <a:t>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939815"/>
            <a:ext cx="10920717" cy="2793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상품관리 목록 검색 박스입니다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사용자 검색이 가능합니다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입력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무료 여부를 선택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유료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무료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901008" y="261738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901008" y="215825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4338965" y="261738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2" name="타원 11"/>
          <p:cNvSpPr/>
          <p:nvPr/>
        </p:nvSpPr>
        <p:spPr>
          <a:xfrm>
            <a:off x="9682199" y="261738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248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74" t="84918" r="949" b="5994"/>
          <a:stretch/>
        </p:blipFill>
        <p:spPr>
          <a:xfrm>
            <a:off x="633065" y="2996549"/>
            <a:ext cx="10925870" cy="69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3" t="30311" r="729" b="50376"/>
          <a:stretch/>
        </p:blipFill>
        <p:spPr>
          <a:xfrm>
            <a:off x="625863" y="1322974"/>
            <a:ext cx="10925870" cy="14670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smtClean="0">
                <a:cs typeface="Segoe UI Light" panose="020B0502040204020203" pitchFamily="34" charset="0"/>
              </a:rPr>
              <a:t>상품관리 목록 </a:t>
            </a:r>
            <a:r>
              <a:rPr lang="en-US" altLang="ko-KR" dirty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1944" y="3910881"/>
            <a:ext cx="11153708" cy="2249647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상품관리 목록입니다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상품등록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무료 구분을 화면에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일단위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기간을 화면에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가격을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 분류를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게시버튼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상품이 프론트에 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 중 클릭 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게시중인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상품이 내려가고 텍스트가 게시하기로 변경되며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게시하기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게시물이 프론트에 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)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97811" y="135469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462469" y="131412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3948751" y="162641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97811" y="166072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687000" y="3331534"/>
            <a:ext cx="10822069" cy="319697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109623" y="162482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1880247" y="162641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397811" y="335091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20" name="타원 19"/>
          <p:cNvSpPr/>
          <p:nvPr/>
        </p:nvSpPr>
        <p:spPr>
          <a:xfrm>
            <a:off x="6454899" y="162482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7920986" y="162323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9266262" y="162323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9</a:t>
            </a:r>
            <a:endParaRPr lang="ko-KR" alt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5548" y="3350918"/>
            <a:ext cx="401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11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256447" y="162748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  <p:sp>
        <p:nvSpPr>
          <p:cNvPr id="26" name="타원 25"/>
          <p:cNvSpPr/>
          <p:nvPr/>
        </p:nvSpPr>
        <p:spPr>
          <a:xfrm>
            <a:off x="10474378" y="164911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443997" y="1661433"/>
            <a:ext cx="401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10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0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2" t="7941" r="607" b="38843"/>
          <a:stretch/>
        </p:blipFill>
        <p:spPr>
          <a:xfrm>
            <a:off x="808181" y="1394401"/>
            <a:ext cx="10575637" cy="3205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smtClean="0">
                <a:cs typeface="Segoe UI Light" panose="020B0502040204020203" pitchFamily="34" charset="0"/>
              </a:rPr>
              <a:t>상품 등록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209066" y="21348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34315" y="21348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034315" y="257826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071906" y="257826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4327" y="4823941"/>
            <a:ext cx="11255157" cy="17081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상품명을 입력 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가격을 입력 한다</a:t>
            </a:r>
            <a:r>
              <a:rPr lang="en-US" altLang="ko-KR" sz="1400" dirty="0" smtClean="0"/>
              <a:t>. ( </a:t>
            </a:r>
            <a:r>
              <a:rPr lang="ko-KR" altLang="en-US" sz="1400" dirty="0" smtClean="0"/>
              <a:t>숫자만 입력 가능 </a:t>
            </a:r>
            <a:r>
              <a:rPr lang="en-US" altLang="ko-KR" sz="1400" dirty="0" smtClean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기간을 입력 한다</a:t>
            </a:r>
            <a:r>
              <a:rPr lang="en-US" altLang="ko-KR" sz="1400" dirty="0" smtClean="0"/>
              <a:t>. ( </a:t>
            </a:r>
            <a:r>
              <a:rPr lang="ko-KR" altLang="en-US" sz="1400" dirty="0" smtClean="0"/>
              <a:t>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단위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숫자만 입력 가능 </a:t>
            </a:r>
            <a:r>
              <a:rPr lang="en-US" altLang="ko-KR" sz="1400" dirty="0" smtClean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유 </a:t>
            </a:r>
            <a:r>
              <a:rPr lang="en-US" altLang="ko-KR" sz="1400" dirty="0" smtClean="0"/>
              <a:t>/ </a:t>
            </a:r>
            <a:r>
              <a:rPr lang="ko-KR" altLang="en-US" sz="1400" dirty="0" smtClean="0"/>
              <a:t>무료를 선택 한다 </a:t>
            </a:r>
            <a:r>
              <a:rPr lang="en-US" altLang="ko-KR" sz="1400" dirty="0" smtClean="0"/>
              <a:t>( Default </a:t>
            </a:r>
            <a:r>
              <a:rPr lang="ko-KR" altLang="en-US" sz="1400" dirty="0" smtClean="0"/>
              <a:t>유료 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무료 </a:t>
            </a:r>
            <a:r>
              <a:rPr lang="en-US" altLang="ko-KR" sz="1400" dirty="0" smtClean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상품 설명을 입력 한다 </a:t>
            </a:r>
            <a:r>
              <a:rPr lang="en-US" altLang="ko-KR" sz="1400" dirty="0"/>
              <a:t>( 250</a:t>
            </a:r>
            <a:r>
              <a:rPr lang="ko-KR" altLang="en-US" sz="1400" dirty="0"/>
              <a:t>자 까지 입력 가능</a:t>
            </a:r>
            <a:r>
              <a:rPr lang="en-US" altLang="ko-KR" sz="1400" dirty="0"/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등록 버튼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입력 사항이 등록 되며 목록 페이지로 이동한다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취소버튼</a:t>
            </a:r>
            <a:r>
              <a:rPr lang="ko-KR" altLang="en-US" sz="1400" dirty="0"/>
              <a:t>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입력 사항이 삭제되고 목록 페이지로 이동한다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 smtClean="0"/>
          </a:p>
        </p:txBody>
      </p:sp>
      <p:sp>
        <p:nvSpPr>
          <p:cNvPr id="12" name="타원 11"/>
          <p:cNvSpPr/>
          <p:nvPr/>
        </p:nvSpPr>
        <p:spPr>
          <a:xfrm>
            <a:off x="855207" y="30222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5339462" y="421830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52663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7" t="7635" r="682" b="39457"/>
          <a:stretch/>
        </p:blipFill>
        <p:spPr>
          <a:xfrm>
            <a:off x="793322" y="1362765"/>
            <a:ext cx="10557165" cy="3186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smtClean="0">
                <a:cs typeface="Segoe UI Light" panose="020B0502040204020203" pitchFamily="34" charset="0"/>
              </a:rPr>
              <a:t>상품관리 상세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209066" y="21348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34315" y="21348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034315" y="257826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071906" y="257826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4327" y="5368882"/>
            <a:ext cx="11255157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/>
              <a:t>기존에 입력 된 상품명이 </a:t>
            </a:r>
            <a:r>
              <a:rPr lang="ko-KR" altLang="en-US" sz="1200" dirty="0"/>
              <a:t>해당 영역에 노출된다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기존에 입력 된 가격이 </a:t>
            </a:r>
            <a:r>
              <a:rPr lang="ko-KR" altLang="en-US" sz="1200" dirty="0"/>
              <a:t>해당 영역에 노출된다</a:t>
            </a:r>
            <a:r>
              <a:rPr lang="en-US" altLang="ko-KR" sz="1200" dirty="0" smtClean="0"/>
              <a:t>.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/>
              <a:t>기존에 입력 된 기간이 </a:t>
            </a:r>
            <a:r>
              <a:rPr lang="ko-KR" altLang="en-US" sz="1200" dirty="0"/>
              <a:t>해당 영역에 노출된다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/>
              <a:t>기존에 선택 된 유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무료 여부가 해당 영역에 노출된다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/>
              <a:t>기존에 입력 된 상품 설명이 해당 영역에 노출된다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/>
              <a:t>수정 버튼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해당 상품의 상세페이지로 이동한다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취소 버튼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목록 페이지로 이동한다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2" name="타원 11"/>
          <p:cNvSpPr/>
          <p:nvPr/>
        </p:nvSpPr>
        <p:spPr>
          <a:xfrm>
            <a:off x="855207" y="30222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5339462" y="421830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54182" y="4801541"/>
            <a:ext cx="11286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상품관리 상세 페이지 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목록의 컨텐츠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페이지로 이동하며 컨텐츠의 상세 정보 열람이 가능합니다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4972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175" r="757" b="38843"/>
          <a:stretch/>
        </p:blipFill>
        <p:spPr>
          <a:xfrm>
            <a:off x="784087" y="1395599"/>
            <a:ext cx="10575636" cy="32512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smtClean="0">
                <a:cs typeface="Segoe UI Light" panose="020B0502040204020203" pitchFamily="34" charset="0"/>
              </a:rPr>
              <a:t>상품관리 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209066" y="21348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34315" y="21348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034315" y="257826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6071906" y="257826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44327" y="5368882"/>
            <a:ext cx="11255157" cy="120032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/>
              <a:t>기존에 입력 된 상품명이 </a:t>
            </a:r>
            <a:r>
              <a:rPr lang="ko-KR" altLang="en-US" sz="1200" dirty="0"/>
              <a:t>해당 영역에 </a:t>
            </a:r>
            <a:r>
              <a:rPr lang="ko-KR" altLang="en-US" sz="1200" dirty="0" smtClean="0"/>
              <a:t>노출되며 변경할 사항을 입력 한다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기존에 입력 된 가격이 </a:t>
            </a:r>
            <a:r>
              <a:rPr lang="ko-KR" altLang="en-US" sz="1200" dirty="0"/>
              <a:t>해당 영역에 노출되며 변경할 사항을 입력 한다</a:t>
            </a:r>
            <a:r>
              <a:rPr lang="en-US" altLang="ko-KR" sz="1200" dirty="0"/>
              <a:t>.</a:t>
            </a:r>
            <a:endParaRPr lang="en-US" altLang="ko-KR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ko-KR" altLang="en-US" sz="1200" dirty="0" smtClean="0"/>
              <a:t>기존에 입력 된 기간이 </a:t>
            </a:r>
            <a:r>
              <a:rPr lang="ko-KR" altLang="en-US" sz="1200" dirty="0"/>
              <a:t>해당 영역에 노출되며 변경할 사항을 입력 한다</a:t>
            </a:r>
            <a:r>
              <a:rPr lang="en-US" altLang="ko-KR" sz="1200" dirty="0"/>
              <a:t>.</a:t>
            </a:r>
            <a:endParaRPr lang="en-US" altLang="ko-KR" sz="12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/>
              <a:t>기존에 선택 된 유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무료 여부가 해당 영역에 </a:t>
            </a:r>
            <a:r>
              <a:rPr lang="ko-KR" altLang="en-US" sz="1200" dirty="0"/>
              <a:t>노출되며 변경할 사항을 </a:t>
            </a:r>
            <a:r>
              <a:rPr lang="ko-KR" altLang="en-US" sz="1200" dirty="0" smtClean="0"/>
              <a:t>선택한다</a:t>
            </a:r>
            <a:r>
              <a:rPr lang="en-US" altLang="ko-KR" sz="12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/>
              <a:t>기존에 입력 된 상품 설명이 해당 영역에 </a:t>
            </a:r>
            <a:r>
              <a:rPr lang="ko-KR" altLang="en-US" sz="1200" dirty="0"/>
              <a:t>노출되며 변경할 사항을 입력 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 smtClean="0"/>
              <a:t>저장 버튼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변경된 사항이 수정 완료 되고 상세 페이지로 이동한다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취소 클릭 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변경된 사항이 삭제되고 상세 페이지로 이동한다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2" name="타원 11"/>
          <p:cNvSpPr/>
          <p:nvPr/>
        </p:nvSpPr>
        <p:spPr>
          <a:xfrm>
            <a:off x="855207" y="302220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4" name="타원 13"/>
          <p:cNvSpPr/>
          <p:nvPr/>
        </p:nvSpPr>
        <p:spPr>
          <a:xfrm>
            <a:off x="5339462" y="421830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54182" y="4801541"/>
            <a:ext cx="112868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상품관리 수정 페이지 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상세페이지의 수정 버튼 클릭 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해당 페이지로 이동합니다</a:t>
            </a:r>
            <a:r>
              <a:rPr lang="en-US" altLang="ko-KR" sz="1600" dirty="0" smtClean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12079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3" t="4796" r="1173" b="68485"/>
          <a:stretch/>
        </p:blipFill>
        <p:spPr>
          <a:xfrm>
            <a:off x="698493" y="1333363"/>
            <a:ext cx="10795013" cy="2444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en-US" altLang="ko-KR" dirty="0" smtClean="0">
                <a:cs typeface="Segoe UI Light" panose="020B0502040204020203" pitchFamily="34" charset="0"/>
              </a:rPr>
              <a:t> &gt; </a:t>
            </a:r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ko-KR" altLang="en-US" dirty="0" smtClean="0">
                <a:cs typeface="Segoe UI Light" panose="020B0502040204020203" pitchFamily="34" charset="0"/>
              </a:rPr>
              <a:t>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939815"/>
            <a:ext cx="10920717" cy="320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배너관리의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상단 탭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배너관리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 검색 박스입니다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검색이 가능합니다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상단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탭의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배너 관리를 클릭 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입력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928717" y="27474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480106" y="133336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928717" y="31942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2" name="타원 11"/>
          <p:cNvSpPr/>
          <p:nvPr/>
        </p:nvSpPr>
        <p:spPr>
          <a:xfrm>
            <a:off x="9515944" y="315468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10524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8" t="5118" r="708" b="65522"/>
          <a:stretch/>
        </p:blipFill>
        <p:spPr>
          <a:xfrm>
            <a:off x="684595" y="1333363"/>
            <a:ext cx="10842387" cy="2434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en-US" altLang="ko-KR" dirty="0" smtClean="0">
                <a:cs typeface="Segoe UI Light" panose="020B0502040204020203" pitchFamily="34" charset="0"/>
              </a:rPr>
              <a:t> &gt; </a:t>
            </a:r>
            <a:r>
              <a:rPr lang="ko-KR" altLang="en-US" dirty="0" err="1" smtClean="0">
                <a:cs typeface="Segoe UI Light" panose="020B0502040204020203" pitchFamily="34" charset="0"/>
              </a:rPr>
              <a:t>이미지관리</a:t>
            </a:r>
            <a:r>
              <a:rPr lang="ko-KR" altLang="en-US" dirty="0" smtClean="0">
                <a:cs typeface="Segoe UI Light" panose="020B0502040204020203" pitchFamily="34" charset="0"/>
              </a:rPr>
              <a:t>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497469" y="3939815"/>
            <a:ext cx="10920717" cy="3209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배너관리의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상단 탭 </a:t>
            </a:r>
            <a:r>
              <a:rPr lang="ko-KR" altLang="en-US" sz="16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이미지관리</a:t>
            </a:r>
            <a:r>
              <a:rPr lang="ko-KR" altLang="en-US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 검색 박스입니다</a:t>
            </a:r>
            <a:r>
              <a:rPr lang="en-US" altLang="ko-KR" sz="16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검색이 가능합니다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AutoNum type="arabicPeriod"/>
              <a:defRPr/>
            </a:pP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상단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탭의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이미지관리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관리를 클릭 한다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입력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928717" y="27474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480106" y="133336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928717" y="31942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2" name="타원 11"/>
          <p:cNvSpPr/>
          <p:nvPr/>
        </p:nvSpPr>
        <p:spPr>
          <a:xfrm>
            <a:off x="9515944" y="315468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44105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1" t="85839" r="1464" b="4290"/>
          <a:stretch/>
        </p:blipFill>
        <p:spPr>
          <a:xfrm>
            <a:off x="714056" y="2977406"/>
            <a:ext cx="10795013" cy="903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04" t="31344" r="1392" b="52844"/>
          <a:stretch/>
        </p:blipFill>
        <p:spPr>
          <a:xfrm>
            <a:off x="698493" y="1325709"/>
            <a:ext cx="10795013" cy="14467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ko-KR" altLang="en-US" dirty="0" smtClean="0">
                <a:cs typeface="Segoe UI Light" panose="020B0502040204020203" pitchFamily="34" charset="0"/>
              </a:rPr>
              <a:t>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ko-KR" altLang="en-US" dirty="0" smtClean="0">
                <a:cs typeface="Segoe UI Light" panose="020B0502040204020203" pitchFamily="34" charset="0"/>
              </a:rPr>
              <a:t>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1944" y="3910881"/>
            <a:ext cx="11153708" cy="2794719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배너관리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배너등록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링크를 화면에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배너 주소를 화면에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Target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화면에 출력 한다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(HTML TARGET)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배경색을 화면에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Vertical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을 화면에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게시버튼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배너이 프론트에 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 중 클릭 시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게시중인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배너이 내려가고 텍스트가 게시하기로 변경되며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게시하기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게시물이 프론트에 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)</a:t>
            </a:r>
          </a:p>
          <a:p>
            <a:pPr lvl="0">
              <a:lnSpc>
                <a:spcPct val="10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97811" y="135469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370212" y="131935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4767583" y="161627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97811" y="166072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687000" y="3331534"/>
            <a:ext cx="10822069" cy="319697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7166363" y="162323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412926" y="16200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2" name="타원 31"/>
          <p:cNvSpPr/>
          <p:nvPr/>
        </p:nvSpPr>
        <p:spPr>
          <a:xfrm>
            <a:off x="397811" y="335091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20" name="타원 19"/>
          <p:cNvSpPr/>
          <p:nvPr/>
        </p:nvSpPr>
        <p:spPr>
          <a:xfrm>
            <a:off x="8398167" y="161624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9037102" y="16358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5548" y="3350918"/>
            <a:ext cx="401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11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9785907" y="162381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  <p:sp>
        <p:nvSpPr>
          <p:cNvPr id="26" name="타원 25"/>
          <p:cNvSpPr/>
          <p:nvPr/>
        </p:nvSpPr>
        <p:spPr>
          <a:xfrm>
            <a:off x="10640630" y="164911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0610251" y="1661433"/>
            <a:ext cx="4010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 smtClean="0">
                <a:solidFill>
                  <a:schemeClr val="bg1"/>
                </a:solidFill>
              </a:rPr>
              <a:t>10</a:t>
            </a:r>
            <a:endParaRPr lang="ko-KR" altLang="en-US" sz="11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91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6" t="85684" r="559" b="3694"/>
          <a:stretch/>
        </p:blipFill>
        <p:spPr>
          <a:xfrm>
            <a:off x="666682" y="2761388"/>
            <a:ext cx="10842387" cy="880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3" t="34194" r="412" b="51141"/>
          <a:stretch/>
        </p:blipFill>
        <p:spPr>
          <a:xfrm>
            <a:off x="684595" y="1333363"/>
            <a:ext cx="10842387" cy="1215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ko-KR" altLang="en-US" dirty="0" smtClean="0">
                <a:cs typeface="Segoe UI Light" panose="020B0502040204020203" pitchFamily="34" charset="0"/>
              </a:rPr>
              <a:t>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err="1" smtClean="0">
                <a:cs typeface="Segoe UI Light" panose="020B0502040204020203" pitchFamily="34" charset="0"/>
              </a:rPr>
              <a:t>이미지관리</a:t>
            </a:r>
            <a:r>
              <a:rPr lang="ko-KR" altLang="en-US" dirty="0" smtClean="0">
                <a:cs typeface="Segoe UI Light" panose="020B0502040204020203" pitchFamily="34" charset="0"/>
              </a:rPr>
              <a:t>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1944" y="3910881"/>
            <a:ext cx="8525158" cy="2794719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spcAft>
                <a:spcPts val="600"/>
              </a:spcAft>
              <a:buNone/>
              <a:defRPr/>
            </a:pPr>
            <a:r>
              <a:rPr lang="ko-KR" altLang="en-US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이미지관리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목록입니다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이미지등록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레이어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팝업창이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 중앙에 노출된다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이미지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PATH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를 화면에 출력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등록일을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미리보기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버튼 클릭 시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9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번의 이미지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미리보기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창이 화면 중앙에 노출된다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97811" y="135469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278288" y="131381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5641234" y="163321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97811" y="166072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687000" y="3008261"/>
            <a:ext cx="10822069" cy="319697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1887614" y="16317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9037102" y="163583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31" name="타원 30"/>
          <p:cNvSpPr/>
          <p:nvPr/>
        </p:nvSpPr>
        <p:spPr>
          <a:xfrm>
            <a:off x="10232357" y="162901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33" name="타원 32"/>
          <p:cNvSpPr/>
          <p:nvPr/>
        </p:nvSpPr>
        <p:spPr>
          <a:xfrm>
            <a:off x="397811" y="307521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8" t="16270" r="32046" b="17056"/>
          <a:stretch/>
        </p:blipFill>
        <p:spPr>
          <a:xfrm>
            <a:off x="9151299" y="3488845"/>
            <a:ext cx="2280656" cy="1826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타원 33"/>
          <p:cNvSpPr/>
          <p:nvPr/>
        </p:nvSpPr>
        <p:spPr>
          <a:xfrm>
            <a:off x="9037102" y="348226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38633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7" t="8642" r="37576" b="17250"/>
          <a:stretch/>
        </p:blipFill>
        <p:spPr>
          <a:xfrm>
            <a:off x="8014874" y="1406131"/>
            <a:ext cx="3685310" cy="4174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4" t="6015" r="13843" b="11483"/>
          <a:stretch/>
        </p:blipFill>
        <p:spPr>
          <a:xfrm>
            <a:off x="4434859" y="1411400"/>
            <a:ext cx="2961390" cy="2699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2" t="34194" r="59759" b="51141"/>
          <a:stretch/>
        </p:blipFill>
        <p:spPr>
          <a:xfrm>
            <a:off x="521207" y="1406131"/>
            <a:ext cx="3345021" cy="1215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ko-KR" altLang="en-US" dirty="0" smtClean="0">
                <a:cs typeface="Segoe UI Light" panose="020B0502040204020203" pitchFamily="34" charset="0"/>
              </a:rPr>
              <a:t>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err="1" smtClean="0">
                <a:cs typeface="Segoe UI Light" panose="020B0502040204020203" pitchFamily="34" charset="0"/>
              </a:rPr>
              <a:t>이미지관리</a:t>
            </a:r>
            <a:r>
              <a:rPr lang="ko-KR" altLang="en-US" dirty="0" smtClean="0">
                <a:cs typeface="Segoe UI Light" panose="020B0502040204020203" pitchFamily="34" charset="0"/>
              </a:rPr>
              <a:t>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이미지 등록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11944" y="4590328"/>
            <a:ext cx="8525158" cy="2115272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목록의 이미지 등록 버튼을 클릭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레이어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팝업창이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화면 중앙에 노출 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제목 및 선택된 배너 이미지가 없을 경우 등록 버튼이 활성화 되지 않는다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배너의 제목을 입력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파일 선택을 눌러 등록 할 배너 이미지를 선택 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선택된 배너 이미지가 해당 영역에 노출 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lnSpc>
                <a:spcPct val="150000"/>
              </a:lnSpc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이미지가 배너로 등록 되며 레이어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팝업창이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종료 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취소 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입력 된 값은 저장 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레이어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팝업창이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종료 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09435" y="144173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8192060" y="225951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4292335" y="135469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9021879" y="501454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7883714" y="265679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1" name="타원 30"/>
          <p:cNvSpPr/>
          <p:nvPr/>
        </p:nvSpPr>
        <p:spPr>
          <a:xfrm>
            <a:off x="7883714" y="304249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6" name="오른쪽 화살표 5"/>
          <p:cNvSpPr/>
          <p:nvPr/>
        </p:nvSpPr>
        <p:spPr>
          <a:xfrm>
            <a:off x="3989624" y="1797886"/>
            <a:ext cx="605422" cy="373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7552612" y="1797886"/>
            <a:ext cx="605422" cy="373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1207" y="2790880"/>
            <a:ext cx="377112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/>
              <a:t>배너 이미지를 등록합니다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배너 이미지 등록을 통하여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이미지의 </a:t>
            </a:r>
            <a:r>
              <a:rPr lang="en-US" altLang="ko-KR" sz="1600" dirty="0" smtClean="0"/>
              <a:t>PATH</a:t>
            </a:r>
            <a:r>
              <a:rPr lang="ko-KR" altLang="en-US" sz="1600" dirty="0" smtClean="0"/>
              <a:t>를 부여 받습니다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6321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6715" r="530" b="52032"/>
          <a:stretch/>
        </p:blipFill>
        <p:spPr>
          <a:xfrm>
            <a:off x="807554" y="1358363"/>
            <a:ext cx="10621819" cy="2484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사용자 관리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사용자 관리 상세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55154" y="4113172"/>
            <a:ext cx="11153708" cy="245958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 관리 상세 페이지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 관리 목록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페이지로 이동하며 선택 된 사용자의 상세 정보를 화면에 출력합니다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비밀번호 초기화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사용자의 비밀번호가 초기화 되며 초기화 된 비밀번호가 사용자의 메일로 발송된다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마이 페이지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프로필사진 변경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영역에 사용자의 프로필 사진이 게시된다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(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이미지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)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유어핏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마이 페이지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닉네임 설정 에서 사용자의 닉네임 설정이 가능하며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설정된 닉네임이 화면에 출력된다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사용자의 아이디가 화면에 출력된다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사용자의 회원가입 등록 일이 화면에 출력된다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사용자의 최종 접속 일이 화면에 출력된다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리스트로 돌아가기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 관리 목록으로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6132008" y="179907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1051357" y="179702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10048474" y="138335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1999932" y="223569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999932" y="179702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5" name="타원 14"/>
          <p:cNvSpPr/>
          <p:nvPr/>
        </p:nvSpPr>
        <p:spPr>
          <a:xfrm>
            <a:off x="6132008" y="223569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17" name="타원 16"/>
          <p:cNvSpPr/>
          <p:nvPr/>
        </p:nvSpPr>
        <p:spPr>
          <a:xfrm>
            <a:off x="5360772" y="329184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894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7" t="6868" r="682" b="29949"/>
          <a:stretch/>
        </p:blipFill>
        <p:spPr>
          <a:xfrm>
            <a:off x="583755" y="1354690"/>
            <a:ext cx="8800646" cy="3172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4" t="9292" r="1389" b="8014"/>
          <a:stretch/>
        </p:blipFill>
        <p:spPr>
          <a:xfrm>
            <a:off x="7078526" y="1716057"/>
            <a:ext cx="4611750" cy="360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ko-KR" altLang="en-US" dirty="0" smtClean="0">
                <a:cs typeface="Segoe UI Light" panose="020B0502040204020203" pitchFamily="34" charset="0"/>
              </a:rPr>
              <a:t>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err="1" smtClean="0">
                <a:cs typeface="Segoe UI Light" panose="020B0502040204020203" pitchFamily="34" charset="0"/>
              </a:rPr>
              <a:t>배너등록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88126" y="19991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688126" y="240290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4846918" y="19991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578674" y="369966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4846918" y="238015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31" name="타원 30"/>
          <p:cNvSpPr/>
          <p:nvPr/>
        </p:nvSpPr>
        <p:spPr>
          <a:xfrm>
            <a:off x="583755" y="291800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4984078" y="369966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4313619" y="422437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9</a:t>
            </a:r>
            <a:endParaRPr lang="ko-KR" altLang="en-US" sz="1400" b="1" dirty="0"/>
          </a:p>
        </p:txBody>
      </p:sp>
      <p:sp>
        <p:nvSpPr>
          <p:cNvPr id="9" name="직사각형 8"/>
          <p:cNvSpPr/>
          <p:nvPr/>
        </p:nvSpPr>
        <p:spPr>
          <a:xfrm>
            <a:off x="7078526" y="2256738"/>
            <a:ext cx="4679365" cy="22701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6941366" y="210583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8</a:t>
            </a:r>
            <a:endParaRPr lang="ko-KR" altLang="en-US" sz="14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41745" y="4904504"/>
            <a:ext cx="11416146" cy="1600438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 err="1" smtClean="0"/>
              <a:t>배너명을</a:t>
            </a:r>
            <a:r>
              <a:rPr lang="ko-KR" altLang="en-US" sz="1400" dirty="0" smtClean="0"/>
              <a:t> 입력 한다</a:t>
            </a:r>
            <a:r>
              <a:rPr lang="en-US" altLang="ko-KR" sz="1400" dirty="0" smtClean="0"/>
              <a:t>. 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배너 링크를 입력 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배너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을 직접 입력 하거나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배너 찾기 버튼을 통해 입력한다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배너를 </a:t>
            </a:r>
            <a:r>
              <a:rPr lang="ko-KR" altLang="en-US" sz="1400" dirty="0" err="1" smtClean="0"/>
              <a:t>새창으로</a:t>
            </a:r>
            <a:r>
              <a:rPr lang="ko-KR" altLang="en-US" sz="1400" dirty="0" smtClean="0"/>
              <a:t> 띄울지 현재 창으로 띄울지 입력 한다</a:t>
            </a:r>
            <a:r>
              <a:rPr lang="en-US" altLang="ko-KR" sz="1400" dirty="0" smtClean="0"/>
              <a:t>. </a:t>
            </a:r>
          </a:p>
          <a:p>
            <a:pPr marL="342900" indent="-342900">
              <a:buAutoNum type="arabicPeriod"/>
            </a:pPr>
            <a:r>
              <a:rPr lang="ko-KR" altLang="en-US" sz="1400" dirty="0" smtClean="0"/>
              <a:t>배너 설명을 입력 한다</a:t>
            </a:r>
            <a:r>
              <a:rPr lang="en-US" altLang="ko-KR" sz="1400" dirty="0" smtClean="0"/>
              <a:t>.</a:t>
            </a:r>
            <a:r>
              <a:rPr lang="ko-KR" altLang="en-US" sz="1400" dirty="0"/>
              <a:t> 배너의 배경 색을 선택 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배너의 </a:t>
            </a:r>
            <a:r>
              <a:rPr lang="en-US" altLang="ko-KR" sz="1400" dirty="0"/>
              <a:t>Vertical</a:t>
            </a:r>
            <a:r>
              <a:rPr lang="ko-KR" altLang="en-US" sz="1400" dirty="0"/>
              <a:t> 여부를 설정 한다</a:t>
            </a:r>
            <a:r>
              <a:rPr lang="en-US" altLang="ko-KR" sz="1400" dirty="0"/>
              <a:t>. (Vertical Default, horizontal)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배너 찾기 버튼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창이 배너 </a:t>
            </a:r>
            <a:r>
              <a:rPr lang="en-US" altLang="ko-KR" sz="1400" dirty="0"/>
              <a:t>URL</a:t>
            </a:r>
            <a:r>
              <a:rPr lang="ko-KR" altLang="en-US" sz="1400" dirty="0"/>
              <a:t>의 아래 공간에 </a:t>
            </a:r>
            <a:r>
              <a:rPr lang="en-US" altLang="ko-KR" sz="1400" dirty="0"/>
              <a:t>Expand </a:t>
            </a:r>
            <a:r>
              <a:rPr lang="ko-KR" altLang="en-US" sz="1400" dirty="0"/>
              <a:t>되어 나타난다</a:t>
            </a:r>
            <a:r>
              <a:rPr lang="en-US" altLang="ko-KR" sz="1400" dirty="0"/>
              <a:t>. </a:t>
            </a:r>
            <a:r>
              <a:rPr lang="ko-KR" altLang="en-US" sz="1400" dirty="0"/>
              <a:t>원하는 배너 이미지를 확인 후 선택 버튼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</a:t>
            </a:r>
            <a:r>
              <a:rPr lang="en-US" altLang="ko-KR" sz="1400" dirty="0"/>
              <a:t>PATH </a:t>
            </a:r>
            <a:r>
              <a:rPr lang="ko-KR" altLang="en-US" sz="1400" dirty="0"/>
              <a:t>가 배너 </a:t>
            </a:r>
            <a:r>
              <a:rPr lang="en-US" altLang="ko-KR" sz="1400" dirty="0"/>
              <a:t>URL</a:t>
            </a:r>
            <a:r>
              <a:rPr lang="ko-KR" altLang="en-US" sz="1400" dirty="0"/>
              <a:t>에 자동 입력 된다</a:t>
            </a:r>
            <a:r>
              <a:rPr lang="en-US" altLang="ko-KR" sz="1400" dirty="0"/>
              <a:t>.</a:t>
            </a:r>
          </a:p>
          <a:p>
            <a:pPr marL="342900" indent="-342900">
              <a:buAutoNum type="arabicPeriod"/>
            </a:pPr>
            <a:r>
              <a:rPr lang="ko-KR" altLang="en-US" sz="1400" dirty="0"/>
              <a:t>등록 버튼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입력된 배너가 등록 되며 목록 페이지로 이동한다</a:t>
            </a:r>
            <a:r>
              <a:rPr lang="en-US" altLang="ko-KR" sz="1400" dirty="0"/>
              <a:t>. </a:t>
            </a:r>
            <a:r>
              <a:rPr lang="ko-KR" altLang="en-US" sz="1400" dirty="0"/>
              <a:t>취소 버튼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입력 된 정보가 삭제되며 목록 페이지로 이동한다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342900" indent="-342900">
              <a:buAutoNum type="arabicPeriod"/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210028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4" t="7175" r="455" b="29182"/>
          <a:stretch/>
        </p:blipFill>
        <p:spPr>
          <a:xfrm>
            <a:off x="2906922" y="1388895"/>
            <a:ext cx="8617527" cy="31098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ko-KR" altLang="en-US" dirty="0" smtClean="0">
                <a:cs typeface="Segoe UI Light" panose="020B0502040204020203" pitchFamily="34" charset="0"/>
              </a:rPr>
              <a:t>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배너 상세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copyrights © 2019 </a:t>
            </a:r>
            <a:r>
              <a:rPr lang="en-US" altLang="ko-KR" dirty="0" err="1" smtClean="0"/>
              <a:t>finalCompany</a:t>
            </a:r>
            <a:r>
              <a:rPr lang="en-US" altLang="ko-KR" dirty="0" smtClean="0"/>
              <a:t>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002329" y="19991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7185119" y="364221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7126229" y="201024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545365" y="415224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8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3002329" y="238015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2924880" y="280663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924880" y="364221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24" name="타원 23"/>
          <p:cNvSpPr/>
          <p:nvPr/>
        </p:nvSpPr>
        <p:spPr>
          <a:xfrm>
            <a:off x="7047959" y="231880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7309" y="1459345"/>
            <a:ext cx="22696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배너 관리 목록의 컨텐츠 클릭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컨텐츠의 상세 페이지로 이동합니다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525" y="4729606"/>
            <a:ext cx="11241165" cy="17081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명을 표시한다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링크를 </a:t>
            </a:r>
            <a:r>
              <a:rPr lang="ko-KR" altLang="en-US" sz="1400" dirty="0"/>
              <a:t>표시한다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표시한다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</a:t>
            </a:r>
            <a:r>
              <a:rPr lang="en-US" altLang="ko-KR" sz="1400" dirty="0" smtClean="0"/>
              <a:t>TARGET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표시한다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설명을 표시한다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해당 게시물의 </a:t>
            </a:r>
            <a:r>
              <a:rPr lang="ko-KR" altLang="en-US" sz="1400" dirty="0" err="1"/>
              <a:t>배경컬러를</a:t>
            </a:r>
            <a:r>
              <a:rPr lang="ko-KR" altLang="en-US" sz="1400" dirty="0"/>
              <a:t> 표시한다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해당 게시물의 </a:t>
            </a:r>
            <a:r>
              <a:rPr lang="en-US" altLang="ko-KR" sz="1400" dirty="0"/>
              <a:t>VERTICAL</a:t>
            </a:r>
            <a:r>
              <a:rPr lang="ko-KR" altLang="en-US" sz="1400" dirty="0"/>
              <a:t>을 표시한다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수정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해당 게시물의 수정 페이지로 이동하며 취소 클릭 시</a:t>
            </a:r>
            <a:r>
              <a:rPr lang="en-US" altLang="ko-KR" sz="1400" dirty="0"/>
              <a:t>, </a:t>
            </a:r>
            <a:r>
              <a:rPr lang="ko-KR" altLang="en-US" sz="1400" dirty="0"/>
              <a:t>목록 페이지로 이동한다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66197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7635" r="682" b="28875"/>
          <a:stretch/>
        </p:blipFill>
        <p:spPr>
          <a:xfrm>
            <a:off x="2908549" y="1372706"/>
            <a:ext cx="8784683" cy="3173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r>
              <a:rPr lang="ko-KR" altLang="en-US" dirty="0" err="1" smtClean="0">
                <a:cs typeface="Segoe UI Light" panose="020B0502040204020203" pitchFamily="34" charset="0"/>
              </a:rPr>
              <a:t>배너관리</a:t>
            </a:r>
            <a:r>
              <a:rPr lang="ko-KR" altLang="en-US" dirty="0" smtClean="0">
                <a:cs typeface="Segoe UI Light" panose="020B0502040204020203" pitchFamily="34" charset="0"/>
              </a:rPr>
              <a:t>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배너 수정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3002329" y="199918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7185119" y="364221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7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7126229" y="201024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6545365" y="415224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8</a:t>
            </a:r>
            <a:endParaRPr lang="ko-KR" altLang="en-US" sz="1400" b="1" dirty="0"/>
          </a:p>
        </p:txBody>
      </p:sp>
      <p:sp>
        <p:nvSpPr>
          <p:cNvPr id="21" name="타원 20"/>
          <p:cNvSpPr/>
          <p:nvPr/>
        </p:nvSpPr>
        <p:spPr>
          <a:xfrm>
            <a:off x="3002329" y="238015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3</a:t>
            </a:r>
            <a:endParaRPr lang="ko-KR" altLang="en-US" sz="1400" b="1" dirty="0"/>
          </a:p>
        </p:txBody>
      </p:sp>
      <p:sp>
        <p:nvSpPr>
          <p:cNvPr id="22" name="타원 21"/>
          <p:cNvSpPr/>
          <p:nvPr/>
        </p:nvSpPr>
        <p:spPr>
          <a:xfrm>
            <a:off x="2924880" y="280663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5</a:t>
            </a:r>
            <a:endParaRPr lang="ko-KR" altLang="en-US" sz="1400" b="1" dirty="0"/>
          </a:p>
        </p:txBody>
      </p:sp>
      <p:sp>
        <p:nvSpPr>
          <p:cNvPr id="25" name="타원 24"/>
          <p:cNvSpPr/>
          <p:nvPr/>
        </p:nvSpPr>
        <p:spPr>
          <a:xfrm>
            <a:off x="2924880" y="364221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6</a:t>
            </a:r>
            <a:endParaRPr lang="ko-KR" altLang="en-US" sz="1400" b="1" dirty="0"/>
          </a:p>
        </p:txBody>
      </p:sp>
      <p:sp>
        <p:nvSpPr>
          <p:cNvPr id="24" name="타원 23"/>
          <p:cNvSpPr/>
          <p:nvPr/>
        </p:nvSpPr>
        <p:spPr>
          <a:xfrm>
            <a:off x="7047959" y="231880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37309" y="1459345"/>
            <a:ext cx="2269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배너 상세 페이지의 수정 버튼 클릭을 통해 해당 페이지에 진입합니다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해당 컨텐츠의 정보를 수정합니다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9525" y="4729606"/>
            <a:ext cx="11241165" cy="170816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명을 표시하며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수정을 진행할 수 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링크를 </a:t>
            </a:r>
            <a:r>
              <a:rPr lang="ko-KR" altLang="en-US" sz="1400" dirty="0"/>
              <a:t>표시하며</a:t>
            </a:r>
            <a:r>
              <a:rPr lang="en-US" altLang="ko-KR" sz="1400" dirty="0"/>
              <a:t>, </a:t>
            </a:r>
            <a:r>
              <a:rPr lang="ko-KR" altLang="en-US" sz="1400" dirty="0"/>
              <a:t>수정을 </a:t>
            </a:r>
            <a:r>
              <a:rPr lang="ko-KR" altLang="en-US" sz="1400" dirty="0" smtClean="0"/>
              <a:t>진행할 수 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표시하며</a:t>
            </a:r>
            <a:r>
              <a:rPr lang="en-US" altLang="ko-KR" sz="1400" dirty="0"/>
              <a:t>, </a:t>
            </a:r>
            <a:r>
              <a:rPr lang="ko-KR" altLang="en-US" sz="1400" dirty="0"/>
              <a:t>수정을 </a:t>
            </a:r>
            <a:r>
              <a:rPr lang="ko-KR" altLang="en-US" sz="1400" dirty="0" smtClean="0"/>
              <a:t>진행할 수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</a:t>
            </a:r>
            <a:r>
              <a:rPr lang="en-US" altLang="ko-KR" sz="1400" dirty="0" smtClean="0"/>
              <a:t>TARGET</a:t>
            </a:r>
            <a:r>
              <a:rPr lang="ko-KR" altLang="en-US" sz="1400" dirty="0" smtClean="0"/>
              <a:t>을 </a:t>
            </a:r>
            <a:r>
              <a:rPr lang="ko-KR" altLang="en-US" sz="1400" dirty="0"/>
              <a:t>표시하며</a:t>
            </a:r>
            <a:r>
              <a:rPr lang="en-US" altLang="ko-KR" sz="1400" dirty="0"/>
              <a:t>, </a:t>
            </a:r>
            <a:r>
              <a:rPr lang="ko-KR" altLang="en-US" sz="1400" dirty="0"/>
              <a:t>수정을 </a:t>
            </a:r>
            <a:r>
              <a:rPr lang="ko-KR" altLang="en-US" sz="1400" dirty="0" smtClean="0"/>
              <a:t>진행할 수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해당 게시물의 배너 설명을 </a:t>
            </a:r>
            <a:r>
              <a:rPr lang="ko-KR" altLang="en-US" sz="1400" dirty="0"/>
              <a:t>표시하며</a:t>
            </a:r>
            <a:r>
              <a:rPr lang="en-US" altLang="ko-KR" sz="1400" dirty="0"/>
              <a:t>, </a:t>
            </a:r>
            <a:r>
              <a:rPr lang="ko-KR" altLang="en-US" sz="1400" dirty="0"/>
              <a:t>수정을 </a:t>
            </a:r>
            <a:r>
              <a:rPr lang="ko-KR" altLang="en-US" sz="1400" dirty="0" smtClean="0"/>
              <a:t>진행할 수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해당 게시물의 </a:t>
            </a:r>
            <a:r>
              <a:rPr lang="ko-KR" altLang="en-US" sz="1400" dirty="0" err="1"/>
              <a:t>배경컬러를</a:t>
            </a:r>
            <a:r>
              <a:rPr lang="ko-KR" altLang="en-US" sz="1400" dirty="0"/>
              <a:t> 표시하며</a:t>
            </a:r>
            <a:r>
              <a:rPr lang="en-US" altLang="ko-KR" sz="1400" dirty="0"/>
              <a:t>, </a:t>
            </a:r>
            <a:r>
              <a:rPr lang="ko-KR" altLang="en-US" sz="1400" dirty="0"/>
              <a:t>수정을 </a:t>
            </a:r>
            <a:r>
              <a:rPr lang="ko-KR" altLang="en-US" sz="1400" dirty="0" smtClean="0"/>
              <a:t>진행할 수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/>
              <a:t>해당 게시물의 </a:t>
            </a:r>
            <a:r>
              <a:rPr lang="en-US" altLang="ko-KR" sz="1400" dirty="0"/>
              <a:t>VERTICAL</a:t>
            </a:r>
            <a:r>
              <a:rPr lang="ko-KR" altLang="en-US" sz="1400" dirty="0"/>
              <a:t>을 표시하며</a:t>
            </a:r>
            <a:r>
              <a:rPr lang="en-US" altLang="ko-KR" sz="1400" dirty="0"/>
              <a:t>, </a:t>
            </a:r>
            <a:r>
              <a:rPr lang="ko-KR" altLang="en-US" sz="1400" dirty="0"/>
              <a:t>수정을 </a:t>
            </a:r>
            <a:r>
              <a:rPr lang="ko-KR" altLang="en-US" sz="1400" dirty="0" smtClean="0"/>
              <a:t>진행할 수 </a:t>
            </a:r>
            <a:r>
              <a:rPr lang="ko-KR" altLang="en-US" sz="1400" dirty="0"/>
              <a:t>있다</a:t>
            </a:r>
            <a:r>
              <a:rPr lang="en-US" altLang="ko-KR" sz="1400" dirty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400" dirty="0" smtClean="0"/>
              <a:t>저장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수정 된 사항이 저장 되며 상세 페이지로 이동한다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취소 클릭 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수정된 사항이 삭제되며 상세 페이지로 이동한다</a:t>
            </a:r>
            <a:r>
              <a:rPr lang="en-US" altLang="ko-KR" sz="1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405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302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5" t="8128" r="76" b="62460"/>
          <a:stretch/>
        </p:blipFill>
        <p:spPr>
          <a:xfrm>
            <a:off x="622806" y="1451334"/>
            <a:ext cx="10968830" cy="181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관리자 관리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관리자 검색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41609" y="3546761"/>
            <a:ext cx="10920717" cy="2909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관리 검색 박스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 rtl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여러 조건을 통해 사용자 검색이 가능합니다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등록일 전체 선택 시 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disabled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사용자 지정 선택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등록일 </a:t>
            </a:r>
            <a:r>
              <a:rPr lang="en-US" altLang="ko-KR" sz="11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Datepicker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abled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되고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직접 시작일과 종료일을 지정한다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닉네임을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검색을 진행 할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아이디를 입력한다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 rt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각 항목에 입력한 값과 일치하는 검색 결과값을 목록에 내려주며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초기화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사용자가 항목에 입력한 값이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Default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값으로 변경된다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4453635" y="26280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960103" y="26280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960103" y="219670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9599507" y="26280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60088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37233" b="37905"/>
          <a:stretch/>
        </p:blipFill>
        <p:spPr>
          <a:xfrm>
            <a:off x="541610" y="1244803"/>
            <a:ext cx="11068499" cy="15829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74353" b="10625"/>
          <a:stretch/>
        </p:blipFill>
        <p:spPr>
          <a:xfrm>
            <a:off x="521207" y="3003810"/>
            <a:ext cx="11088902" cy="95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8294989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관리자 관리 목록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관리자 목록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41610" y="4236759"/>
            <a:ext cx="11153708" cy="2459588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관리 목록입니다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관리 검색 박스 에서 입력한 조건과 일치하는 결과값을 최신 순으로  화면에 표시합니다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등록 버튼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등록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검색결과의 순번을 내림차순으로 화면에 출력한다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닉네임을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아이디를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 일을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뒤로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en-US" altLang="ko-KR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현재 페이지 기준 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10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페이지 앞으로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Pagination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의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숫자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해당 되는 페이지로 이동한다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1064289" y="161010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4</a:t>
            </a:r>
            <a:endParaRPr lang="ko-KR" altLang="en-US" sz="1400" b="1" dirty="0"/>
          </a:p>
        </p:txBody>
      </p:sp>
      <p:sp>
        <p:nvSpPr>
          <p:cNvPr id="10" name="타원 9"/>
          <p:cNvSpPr/>
          <p:nvPr/>
        </p:nvSpPr>
        <p:spPr>
          <a:xfrm>
            <a:off x="10429437" y="12519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343307" y="122120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9" name="타원 18"/>
          <p:cNvSpPr/>
          <p:nvPr/>
        </p:nvSpPr>
        <p:spPr>
          <a:xfrm>
            <a:off x="5056283" y="161010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5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342441" y="161010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  <p:sp>
        <p:nvSpPr>
          <p:cNvPr id="2" name="직사각형 1"/>
          <p:cNvSpPr/>
          <p:nvPr/>
        </p:nvSpPr>
        <p:spPr>
          <a:xfrm>
            <a:off x="568699" y="3453040"/>
            <a:ext cx="11126619" cy="376383"/>
          </a:xfrm>
          <a:prstGeom prst="rect">
            <a:avLst/>
          </a:prstGeom>
          <a:noFill/>
          <a:ln>
            <a:solidFill>
              <a:srgbClr val="9239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294379" y="33425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7</a:t>
            </a:r>
            <a:endParaRPr lang="ko-KR" altLang="en-US" sz="1400" b="1" dirty="0"/>
          </a:p>
        </p:txBody>
      </p:sp>
      <p:sp>
        <p:nvSpPr>
          <p:cNvPr id="20" name="타원 19"/>
          <p:cNvSpPr/>
          <p:nvPr/>
        </p:nvSpPr>
        <p:spPr>
          <a:xfrm>
            <a:off x="9590779" y="1610109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6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61507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6330" r="1353" b="72660"/>
          <a:stretch/>
        </p:blipFill>
        <p:spPr>
          <a:xfrm>
            <a:off x="670921" y="1364928"/>
            <a:ext cx="10887377" cy="1668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521207" y="448056"/>
            <a:ext cx="9860466" cy="640080"/>
          </a:xfrm>
        </p:spPr>
        <p:txBody>
          <a:bodyPr rtlCol="0">
            <a:noAutofit/>
          </a:bodyPr>
          <a:lstStyle/>
          <a:p>
            <a:pPr rtl="0"/>
            <a:r>
              <a:rPr lang="ko-KR" altLang="en-US" dirty="0" smtClean="0">
                <a:cs typeface="Segoe UI Light" panose="020B0502040204020203" pitchFamily="34" charset="0"/>
              </a:rPr>
              <a:t>관리자 관리 등록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smtClean="0">
                <a:cs typeface="Segoe UI Light" panose="020B0502040204020203" pitchFamily="34" charset="0"/>
              </a:rPr>
              <a:t>등록 페이지 구성 </a:t>
            </a:r>
            <a:r>
              <a:rPr lang="en-US" altLang="ko-KR" dirty="0" smtClean="0">
                <a:cs typeface="Segoe UI Light" panose="020B0502040204020203" pitchFamily="34" charset="0"/>
              </a:rPr>
              <a:t>&gt; </a:t>
            </a:r>
            <a:r>
              <a:rPr lang="ko-KR" altLang="en-US" dirty="0" err="1" smtClean="0">
                <a:cs typeface="Segoe UI Light" panose="020B0502040204020203" pitchFamily="34" charset="0"/>
              </a:rPr>
              <a:t>관리자등록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38" name="내용 개체 틀 17"/>
          <p:cNvSpPr txBox="1">
            <a:spLocks/>
          </p:cNvSpPr>
          <p:nvPr/>
        </p:nvSpPr>
        <p:spPr>
          <a:xfrm>
            <a:off x="541610" y="3340189"/>
            <a:ext cx="11153708" cy="3273712"/>
          </a:xfrm>
          <a:prstGeom prst="rect">
            <a:avLst/>
          </a:prstGeom>
        </p:spPr>
        <p:txBody>
          <a:bodyPr vert="horz" lIns="91440" tIns="45720" rIns="91440" bIns="45720" numCol="1" rtlCol="0">
            <a:noAutofit/>
          </a:bodyPr>
          <a:lstStyle>
            <a:lvl1pPr marL="2286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1800"/>
              </a:lnSpc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관리 등록 페이지 입니다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marL="0" lvl="0" indent="0">
              <a:spcAft>
                <a:spcPts val="600"/>
              </a:spcAft>
              <a:buNone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등록페이지로 이동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상단 관리자 등록과</a:t>
            </a: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하단 관리자 권한 관리로 구성되어있습니다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검색결과 개수를 화면에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관리자로 등록 될 사용자의 프로필 사진이 해당 영역에 출력한다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100" b="1" i="1" u="sng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검색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버튼 클릭 시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관리자로 등록 할 사용자를 선택할 수 있는 관리자 검색 레이어 팝업 창이 화면에 출력된다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  <a:p>
            <a:pPr lvl="0">
              <a:spcAft>
                <a:spcPts val="600"/>
              </a:spcAft>
              <a:buAutoNum type="arabicPeriod"/>
              <a:defRPr/>
            </a:pPr>
            <a:r>
              <a:rPr lang="ko-KR" altLang="en-US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등록 될 관리자의 간단한 정보가 해당 영역에 출력된다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8" name="바닥글 개체 틀 14"/>
          <p:cNvSpPr txBox="1">
            <a:spLocks/>
          </p:cNvSpPr>
          <p:nvPr/>
        </p:nvSpPr>
        <p:spPr>
          <a:xfrm>
            <a:off x="7222832" y="6529819"/>
            <a:ext cx="57981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ko-kr"/>
            </a:defPPr>
            <a:lvl1pPr marL="0" algn="ctr" defTabSz="914400" rtl="0" eaLnBrk="1" latinLnBrk="0" hangingPunct="1">
              <a:defRPr sz="12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copyrights © 2019 finalCompany all rights reserved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670921" y="2551764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2</a:t>
            </a:r>
            <a:endParaRPr lang="ko-KR" altLang="en-US" sz="1400" b="1" dirty="0"/>
          </a:p>
        </p:txBody>
      </p:sp>
      <p:sp>
        <p:nvSpPr>
          <p:cNvPr id="13" name="타원 12"/>
          <p:cNvSpPr/>
          <p:nvPr/>
        </p:nvSpPr>
        <p:spPr>
          <a:xfrm>
            <a:off x="670921" y="185910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1</a:t>
            </a:r>
            <a:endParaRPr lang="ko-KR" altLang="en-US" sz="1400" b="1" dirty="0"/>
          </a:p>
        </p:txBody>
      </p:sp>
      <p:sp>
        <p:nvSpPr>
          <p:cNvPr id="11" name="타원 10"/>
          <p:cNvSpPr/>
          <p:nvPr/>
        </p:nvSpPr>
        <p:spPr>
          <a:xfrm>
            <a:off x="1594817" y="185910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/>
              <a:t>3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32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elcomeDo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684348_TF10001108" id="{D857639A-5630-4BD0-ACF0-62B23A594B8A}" vid="{2A6161B3-565C-4FCB-AEA5-72643422064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시작</Template>
  <TotalTime>11342</TotalTime>
  <Words>6528</Words>
  <Application>Microsoft Office PowerPoint</Application>
  <PresentationFormat>와이드스크린</PresentationFormat>
  <Paragraphs>953</Paragraphs>
  <Slides>63</Slides>
  <Notes>63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8" baseType="lpstr">
      <vt:lpstr>맑은 고딕</vt:lpstr>
      <vt:lpstr>Arial</vt:lpstr>
      <vt:lpstr>Segoe UI</vt:lpstr>
      <vt:lpstr>Segoe UI Light</vt:lpstr>
      <vt:lpstr>WelcomeDoc</vt:lpstr>
      <vt:lpstr>어드민 관리자 가이드</vt:lpstr>
      <vt:lpstr>로그인</vt:lpstr>
      <vt:lpstr>Home</vt:lpstr>
      <vt:lpstr>사용자 관리 목록 &gt; 사용자 검색</vt:lpstr>
      <vt:lpstr>사용자 관리 목록 &gt; 사용자 목록</vt:lpstr>
      <vt:lpstr>사용자 관리 &gt; 사용자 관리 상세</vt:lpstr>
      <vt:lpstr>관리자 관리 목록 &gt; 관리자 검색</vt:lpstr>
      <vt:lpstr>관리자 관리 목록 &gt; 관리자 목록</vt:lpstr>
      <vt:lpstr>관리자 관리 등록 &gt; 등록 페이지 구성 &gt; 관리자등록</vt:lpstr>
      <vt:lpstr>관리자 관리 등록 &gt; 등록 페이지 구성 &gt; 권한 관리</vt:lpstr>
      <vt:lpstr>관리자 관리 등록 &gt; 관리자 등록 검색 레이어 팝업</vt:lpstr>
      <vt:lpstr>관리자 관리 등록 &gt; 관리자 등록 검색 레이어 팝업</vt:lpstr>
      <vt:lpstr>관리자 관리 상세</vt:lpstr>
      <vt:lpstr>관리자 관리 수정</vt:lpstr>
      <vt:lpstr>유어핏 단위 영상 목록 &gt; 영상 검색</vt:lpstr>
      <vt:lpstr>유어핏 단위 영상 목록 &gt; 영상 목록</vt:lpstr>
      <vt:lpstr>유어핏 단위 영상 등록</vt:lpstr>
      <vt:lpstr>유어핏 단위 영상 상세</vt:lpstr>
      <vt:lpstr>유어핏 단위 영상 수정</vt:lpstr>
      <vt:lpstr>유어핏영상 목록 &gt; 영상 검색</vt:lpstr>
      <vt:lpstr>유어핏 영상 목록 &gt; 영상 목록</vt:lpstr>
      <vt:lpstr>유어핏 영상 등록 &gt; 기본 설정</vt:lpstr>
      <vt:lpstr>유어핏 영상 등록 &gt; 운동 조합 &gt; 필터</vt:lpstr>
      <vt:lpstr>유어핏 영상 등록 &gt; 운동 조합 Step 1</vt:lpstr>
      <vt:lpstr>유어핏 영상 등록 &gt; 운동 조합 Step 2</vt:lpstr>
      <vt:lpstr>유어핏 영상 상세</vt:lpstr>
      <vt:lpstr>유어핏 영상 수정</vt:lpstr>
      <vt:lpstr>외부 API 영상 목록 &gt; 영상 검색</vt:lpstr>
      <vt:lpstr>외부 API 영상 목록 &gt; 영상 목록</vt:lpstr>
      <vt:lpstr>외부 API 영상 목록 &gt; 영상 목록 &gt; 공유 하기</vt:lpstr>
      <vt:lpstr>외부 API 영상 등록 &gt; 외부 영상 선택</vt:lpstr>
      <vt:lpstr>외부 API 영상 등록 &gt; 외부 Api 영상 등록</vt:lpstr>
      <vt:lpstr>외부 API 영상 상세</vt:lpstr>
      <vt:lpstr>외부 API 영상 수정</vt:lpstr>
      <vt:lpstr>공지사항 &gt; 검색</vt:lpstr>
      <vt:lpstr>공지사항 목록 &gt; 목록</vt:lpstr>
      <vt:lpstr>공지사항 등록</vt:lpstr>
      <vt:lpstr>공지사항 상세</vt:lpstr>
      <vt:lpstr>공지사항 수정</vt:lpstr>
      <vt:lpstr>1 : 1 문의 &gt; 검색</vt:lpstr>
      <vt:lpstr>1 : 1 문의 목록 &gt; 목록</vt:lpstr>
      <vt:lpstr>1 : 1문의 상세 &gt; 답변 미 완료</vt:lpstr>
      <vt:lpstr>1 : 1문의 상세 &gt; 답변 완료</vt:lpstr>
      <vt:lpstr>1 : 1문의 수정</vt:lpstr>
      <vt:lpstr>FAQ &gt; 검색</vt:lpstr>
      <vt:lpstr>FAQ 목록 &gt; 목록</vt:lpstr>
      <vt:lpstr>FAQ 등록</vt:lpstr>
      <vt:lpstr>FAQ 상세</vt:lpstr>
      <vt:lpstr>FAQ 수정</vt:lpstr>
      <vt:lpstr>상품관리 &gt; 검색</vt:lpstr>
      <vt:lpstr>상품관리 목록 &gt; 목록</vt:lpstr>
      <vt:lpstr>상품 등록</vt:lpstr>
      <vt:lpstr>상품관리 상세</vt:lpstr>
      <vt:lpstr>상품관리 수정</vt:lpstr>
      <vt:lpstr>배너관리 &gt; 배너관리 &gt; 검색</vt:lpstr>
      <vt:lpstr>배너관리 &gt; 이미지관리 &gt; 검색</vt:lpstr>
      <vt:lpstr>배너관리 목록 &gt; 배너관리 &gt; 목록</vt:lpstr>
      <vt:lpstr>배너관리 목록 &gt; 이미지관리 &gt; 목록</vt:lpstr>
      <vt:lpstr>배너관리 목록 &gt; 이미지관리 &gt; 이미지 등록</vt:lpstr>
      <vt:lpstr>배너관리 &gt; 배너등록</vt:lpstr>
      <vt:lpstr>배너관리 &gt; 배너 상세</vt:lpstr>
      <vt:lpstr>배너관리 &gt; 배너 수정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어드민 관리자 가이드</dc:title>
  <dc:creator>rekagirl@naver.com</dc:creator>
  <cp:keywords/>
  <cp:lastModifiedBy>rekagirl@naver.com</cp:lastModifiedBy>
  <cp:revision>48</cp:revision>
  <dcterms:created xsi:type="dcterms:W3CDTF">2019-09-19T07:45:17Z</dcterms:created>
  <dcterms:modified xsi:type="dcterms:W3CDTF">2019-09-27T04:47:35Z</dcterms:modified>
  <cp:version/>
</cp:coreProperties>
</file>